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406" r:id="rId4"/>
    <p:sldId id="456" r:id="rId5"/>
    <p:sldId id="361" r:id="rId6"/>
    <p:sldId id="348" r:id="rId7"/>
    <p:sldId id="460" r:id="rId8"/>
    <p:sldId id="484" r:id="rId9"/>
    <p:sldId id="347" r:id="rId10"/>
    <p:sldId id="457" r:id="rId11"/>
    <p:sldId id="486" r:id="rId12"/>
    <p:sldId id="488" r:id="rId13"/>
    <p:sldId id="261" r:id="rId14"/>
    <p:sldId id="442" r:id="rId15"/>
    <p:sldId id="487" r:id="rId16"/>
    <p:sldId id="447" r:id="rId17"/>
    <p:sldId id="368" r:id="rId18"/>
    <p:sldId id="449" r:id="rId19"/>
    <p:sldId id="452" r:id="rId20"/>
    <p:sldId id="417" r:id="rId21"/>
    <p:sldId id="478" r:id="rId22"/>
    <p:sldId id="450" r:id="rId23"/>
    <p:sldId id="451" r:id="rId24"/>
    <p:sldId id="332" r:id="rId25"/>
    <p:sldId id="373" r:id="rId26"/>
    <p:sldId id="421" r:id="rId27"/>
    <p:sldId id="321" r:id="rId28"/>
    <p:sldId id="471" r:id="rId29"/>
    <p:sldId id="434" r:id="rId30"/>
    <p:sldId id="378" r:id="rId31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" initials="r" lastIdx="1" clrIdx="0">
    <p:extLst>
      <p:ext uri="{19B8F6BF-5375-455C-9EA6-DF929625EA0E}">
        <p15:presenceInfo xmlns:p15="http://schemas.microsoft.com/office/powerpoint/2012/main" userId="rich" providerId="None"/>
      </p:ext>
    </p:extLst>
  </p:cmAuthor>
  <p:cmAuthor id="2" name="Rich Charts" initials="RC" lastIdx="1" clrIdx="1">
    <p:extLst>
      <p:ext uri="{19B8F6BF-5375-455C-9EA6-DF929625EA0E}">
        <p15:presenceInfo xmlns:p15="http://schemas.microsoft.com/office/powerpoint/2012/main" userId="a64959ed32bbc7bf" providerId="Windows Live"/>
      </p:ext>
    </p:extLst>
  </p:cmAuthor>
  <p:cmAuthor id="3" name="Carol Ducommun" initials="CD" lastIdx="1" clrIdx="2">
    <p:extLst>
      <p:ext uri="{19B8F6BF-5375-455C-9EA6-DF929625EA0E}">
        <p15:presenceInfo xmlns:p15="http://schemas.microsoft.com/office/powerpoint/2012/main" userId="aaed356494819f7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9E9"/>
    <a:srgbClr val="1C0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3E02F1-00F3-42BC-AE8C-2E7ED8DF712A}" v="1" dt="2026-08-29T11:35:30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6" autoAdjust="0"/>
    <p:restoredTop sz="94667" autoAdjust="0"/>
  </p:normalViewPr>
  <p:slideViewPr>
    <p:cSldViewPr snapToGrid="0">
      <p:cViewPr varScale="1">
        <p:scale>
          <a:sx n="48" d="100"/>
          <a:sy n="48" d="100"/>
        </p:scale>
        <p:origin x="516" y="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2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4756"/>
    </p:cViewPr>
  </p:sorterViewPr>
  <p:notesViewPr>
    <p:cSldViewPr snapToGrid="0">
      <p:cViewPr varScale="1">
        <p:scale>
          <a:sx n="59" d="100"/>
          <a:sy n="59" d="100"/>
        </p:scale>
        <p:origin x="-2724" y="-78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 Ducommun" userId="aaed356494819f7b" providerId="LiveId" clId="{6B78425F-FEA4-4CF3-B0E3-E2F0EB017F64}"/>
    <pc:docChg chg="custSel delSld modSld sldOrd">
      <pc:chgData name="Carol Ducommun" userId="aaed356494819f7b" providerId="LiveId" clId="{6B78425F-FEA4-4CF3-B0E3-E2F0EB017F64}" dt="2026-08-29T11:35:54.889" v="26"/>
      <pc:docMkLst>
        <pc:docMk/>
      </pc:docMkLst>
      <pc:sldChg chg="modSp mod">
        <pc:chgData name="Carol Ducommun" userId="aaed356494819f7b" providerId="LiveId" clId="{6B78425F-FEA4-4CF3-B0E3-E2F0EB017F64}" dt="2026-08-29T11:33:50.525" v="12" actId="20577"/>
        <pc:sldMkLst>
          <pc:docMk/>
          <pc:sldMk cId="2930779966" sldId="261"/>
        </pc:sldMkLst>
        <pc:spChg chg="mod">
          <ac:chgData name="Carol Ducommun" userId="aaed356494819f7b" providerId="LiveId" clId="{6B78425F-FEA4-4CF3-B0E3-E2F0EB017F64}" dt="2026-08-29T11:33:50.525" v="12" actId="20577"/>
          <ac:spMkLst>
            <pc:docMk/>
            <pc:sldMk cId="2930779966" sldId="261"/>
            <ac:spMk id="5" creationId="{00000000-0000-0000-0000-000000000000}"/>
          </ac:spMkLst>
        </pc:spChg>
      </pc:sldChg>
      <pc:sldChg chg="delSp modSp mod">
        <pc:chgData name="Carol Ducommun" userId="aaed356494819f7b" providerId="LiveId" clId="{6B78425F-FEA4-4CF3-B0E3-E2F0EB017F64}" dt="2026-08-26T15:09:21.473" v="10" actId="478"/>
        <pc:sldMkLst>
          <pc:docMk/>
          <pc:sldMk cId="3707006772" sldId="347"/>
        </pc:sldMkLst>
      </pc:sldChg>
      <pc:sldChg chg="addSp delSp modSp mod">
        <pc:chgData name="Carol Ducommun" userId="aaed356494819f7b" providerId="LiveId" clId="{6B78425F-FEA4-4CF3-B0E3-E2F0EB017F64}" dt="2026-08-29T11:35:54.889" v="26"/>
        <pc:sldMkLst>
          <pc:docMk/>
          <pc:sldMk cId="3194606838" sldId="486"/>
        </pc:sldMkLst>
        <pc:spChg chg="mod">
          <ac:chgData name="Carol Ducommun" userId="aaed356494819f7b" providerId="LiveId" clId="{6B78425F-FEA4-4CF3-B0E3-E2F0EB017F64}" dt="2026-08-29T11:34:53.948" v="19" actId="14100"/>
          <ac:spMkLst>
            <pc:docMk/>
            <pc:sldMk cId="3194606838" sldId="486"/>
            <ac:spMk id="2" creationId="{162D3216-2C9F-8BD3-AB63-168225D64071}"/>
          </ac:spMkLst>
        </pc:spChg>
        <pc:spChg chg="mod">
          <ac:chgData name="Carol Ducommun" userId="aaed356494819f7b" providerId="LiveId" clId="{6B78425F-FEA4-4CF3-B0E3-E2F0EB017F64}" dt="2026-08-29T11:35:23.817" v="23" actId="27636"/>
          <ac:spMkLst>
            <pc:docMk/>
            <pc:sldMk cId="3194606838" sldId="486"/>
            <ac:spMk id="3" creationId="{22EBF2C0-941B-C896-F68D-6ADF5CF0F637}"/>
          </ac:spMkLst>
        </pc:spChg>
        <pc:spChg chg="add del mod">
          <ac:chgData name="Carol Ducommun" userId="aaed356494819f7b" providerId="LiveId" clId="{6B78425F-FEA4-4CF3-B0E3-E2F0EB017F64}" dt="2026-08-29T11:35:54.889" v="26"/>
          <ac:spMkLst>
            <pc:docMk/>
            <pc:sldMk cId="3194606838" sldId="486"/>
            <ac:spMk id="4" creationId="{5F715C6D-8FE7-FF32-85E0-EC91A545525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782" y="1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/>
          <a:lstStyle>
            <a:lvl1pPr algn="r">
              <a:defRPr sz="1300"/>
            </a:lvl1pPr>
          </a:lstStyle>
          <a:p>
            <a:fld id="{E31D6450-C728-4CF4-BC3C-BD9D46D515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650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782" y="8916650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 anchor="b"/>
          <a:lstStyle>
            <a:lvl1pPr algn="r">
              <a:defRPr sz="1300"/>
            </a:lvl1pPr>
          </a:lstStyle>
          <a:p>
            <a:fld id="{79CAB45A-82A6-4C0E-86A7-7B2169C9C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36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782" y="1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/>
          <a:lstStyle>
            <a:lvl1pPr algn="r">
              <a:defRPr sz="1300"/>
            </a:lvl1pPr>
          </a:lstStyle>
          <a:p>
            <a:fld id="{9CB87DD8-F020-4084-ADA3-D01DED13C3FC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3263"/>
            <a:ext cx="62579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91" tIns="47796" rIns="95591" bIns="477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1" y="4459183"/>
            <a:ext cx="5683253" cy="4225843"/>
          </a:xfrm>
          <a:prstGeom prst="rect">
            <a:avLst/>
          </a:prstGeom>
        </p:spPr>
        <p:txBody>
          <a:bodyPr vert="horz" lIns="95591" tIns="47796" rIns="95591" bIns="477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650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782" y="8916650"/>
            <a:ext cx="3077103" cy="470110"/>
          </a:xfrm>
          <a:prstGeom prst="rect">
            <a:avLst/>
          </a:prstGeom>
        </p:spPr>
        <p:txBody>
          <a:bodyPr vert="horz" lIns="95591" tIns="47796" rIns="95591" bIns="47796" rtlCol="0" anchor="b"/>
          <a:lstStyle>
            <a:lvl1pPr algn="r">
              <a:defRPr sz="1300"/>
            </a:lvl1pPr>
          </a:lstStyle>
          <a:p>
            <a:fld id="{6A24C9F0-70E0-4BF3-82BA-D25BA65E9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2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Weeds cut in 50’ navigation lane outside pier head line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27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A84E1-4C6D-52CA-8B5F-E10F831BA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DE28D8-37C9-E7FD-C852-49E1AEE6C2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C4740-7557-C1C4-0D44-7B7E8ADC4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C2921-F4BD-3D94-32C9-F9F9F85A1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119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41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ighlight>
                  <a:srgbClr val="FFFF00"/>
                </a:highlight>
              </a:rPr>
              <a:t>$22,800 after grants; reminder cards 9/14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41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Opportunities for aquatic plant education?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84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65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30E88-6EB1-C09D-1D14-D7CF14500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F2973-3DCC-1093-E13B-1188C41CC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4A01B-C59B-5686-E8DF-456EC2D8A3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03EC0-ED4C-1D49-B766-A423CA7AC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62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22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Purchase boat?  Building capital $9,600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33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85729-F4B2-07CF-BECB-91D865CC2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9A9BC4-F34E-C350-8737-0B6DC4285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AB28F-58C8-FCFB-29D9-D092AB972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Purchase boat?  Difference in 33% vs. 50% is $75,480 (17%)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94F68-002A-4ED2-87A2-5E87DBEFB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23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4C9F0-70E0-4BF3-82BA-D25BA65E976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6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A0D02-4DBD-0234-44BF-D9EE08753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FE868-BE09-7713-F6AB-CA3F4DE42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EBA0D-165B-F477-2D14-637E8F68F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AEE79-C25A-A409-2C17-C369BA77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10DBE-84A1-F9F5-168D-7E80D3377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://whitewaterlake.org/wp-content/uploads/2012/11/ww-lake-with-labels-lite.jpg">
            <a:extLst>
              <a:ext uri="{FF2B5EF4-FFF2-40B4-BE49-F238E27FC236}">
                <a16:creationId xmlns:a16="http://schemas.microsoft.com/office/drawing/2014/main" id="{670668FB-13F8-6E6D-A3C4-E75C2499A8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755" y="5085989"/>
            <a:ext cx="2667245" cy="177201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2700"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60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7559-E176-638E-D7E3-0831C6227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52C7D-002D-AE45-4F73-F4FD8D6A8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7AF9C-206F-3802-C321-A9BF2DC2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4F17A-2480-5AE0-7814-1E4A96D0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00AFE-B774-51CC-D520-79437088D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3B7426-F76D-7175-7AA8-89DD11CEED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341BF9-FF70-C04D-8A3D-8E912F3346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78697-4231-C6A7-4E43-6B21E2AE3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314DE-D0ED-F60E-E6BD-6E35B0A2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1F864-FDFE-2202-542D-6011E432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6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B9956-4D66-2B5F-FB30-7FC34D1E5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FBB86-D43F-65E4-38B2-DF881D000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D9022-69D4-D856-12E6-3DFC52E6D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5D95A-2409-BFD0-A0E6-7BBCF88C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6A525-79CA-C945-5109-50ED820E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silhouette of a map&#10;&#10;AI-generated content may be incorrect.">
            <a:extLst>
              <a:ext uri="{FF2B5EF4-FFF2-40B4-BE49-F238E27FC236}">
                <a16:creationId xmlns:a16="http://schemas.microsoft.com/office/drawing/2014/main" id="{C7B04DB8-DBA1-F37D-D064-A0DB1E8009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48" y="199947"/>
            <a:ext cx="1849514" cy="12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9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44BE3-607A-164D-0979-29E4C071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8DF3B-F7B7-F8A2-8F5C-C22B3D4B1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D4664-1905-5B38-0D77-C755DA3AC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090D0-72EB-1CE6-E3E8-6F3DD889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8948F-4725-D2C1-7D21-F9FEDA68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C3A53D-3A0B-FEF4-9C3D-FA408E7E55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2003" y="187153"/>
            <a:ext cx="1847248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0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A3B3B-ECB2-D540-9A71-5BF751720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438" y="365125"/>
            <a:ext cx="9063361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C421C-A71F-C6BD-7CB7-91B34C2B4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71EEB-52F2-C02F-9832-AC4AE0E44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6E8DE-7105-0E47-D05E-5DD04BC0C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94783-B640-6129-2BA4-6CCBE36F6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ABC11-0954-2447-5AE9-C87E7F15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silhouette of a map&#10;&#10;AI-generated content may be incorrect.">
            <a:extLst>
              <a:ext uri="{FF2B5EF4-FFF2-40B4-BE49-F238E27FC236}">
                <a16:creationId xmlns:a16="http://schemas.microsoft.com/office/drawing/2014/main" id="{196C2DF1-F7F7-BAE8-9617-08E2DAA614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48" y="199947"/>
            <a:ext cx="1849514" cy="12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7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9BC38-7124-10F6-EE01-EBA386FFE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438" y="365125"/>
            <a:ext cx="9064949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1797F-DD4F-E336-0F5C-2E4B8BAE8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CFC93-D08C-B580-45DC-0A6144091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87D3F-F1F9-DA00-7543-765A0EB38F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E61D72-C15F-F6B2-6C53-751E372E9A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E9820D-10B1-D55B-725D-975FB2863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9AF763-59FD-75D3-F0F1-4CA9F4407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3B729B-13B1-1ECA-AC3F-25CD7ECE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blue silhouette of a map&#10;&#10;AI-generated content may be incorrect.">
            <a:extLst>
              <a:ext uri="{FF2B5EF4-FFF2-40B4-BE49-F238E27FC236}">
                <a16:creationId xmlns:a16="http://schemas.microsoft.com/office/drawing/2014/main" id="{39E29F69-8E55-B0B9-A240-50B9541EC7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48" y="199947"/>
            <a:ext cx="1849514" cy="12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F3A9F-2433-5846-5EF4-A819C40AF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CB0D27-6F80-545C-1448-8ADBB428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A17DB-CB8E-5FB2-B9B6-418E0A089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2DE45-99BC-50AB-7EA3-4534F0BF3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1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423D55-64D1-E6CA-0BE6-1BA9FE7A4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305B17-7A30-70A2-43C7-BF6CD47F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77714-BE8C-40BE-6EFB-509A1D6A9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2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141F7-11A5-F3C7-9B5E-1560A0C7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69F50-3B9E-8FCE-1603-00D9B3F56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1745C5-8CA9-1BE6-C063-555064C33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B28C5-79B9-BCEF-FA20-97677EFFB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9722E-E9A6-59F4-6C04-14682C137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71EA7-FE6D-8C0D-D036-BA9BD423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8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EAE15-656B-A419-E69D-F7EABBC9F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43DE33-FB52-F1B4-96B8-40D001B47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1BB953-7478-1FC7-B32C-08D9174CB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70844-4314-2355-8C81-0A460281F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7FDE3-5DD0-A12E-848D-72372AC2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3133D-6E9A-01B1-E410-798583CE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7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E47FD2-78E2-D52C-CE9B-1DDF7DA3E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9" y="365125"/>
            <a:ext cx="86816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6EB94-E829-83E8-E719-5CF187128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5416A-053F-D80F-4182-784EF2D9C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A2D3DC-DB1A-4632-9405-6C98CA0C3D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A497A-C208-0893-7C2A-3DDEDC7181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9743C-F3BF-D634-5B5B-EAD893632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F2BB1A-889E-446E-8821-9472394BEA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://whitewaterlake.org/wp-content/uploads/2012/11/ww-lake-with-labels-lite.jpg">
            <a:extLst>
              <a:ext uri="{FF2B5EF4-FFF2-40B4-BE49-F238E27FC236}">
                <a16:creationId xmlns:a16="http://schemas.microsoft.com/office/drawing/2014/main" id="{C1D855CF-3F07-FB3C-4B9B-474DE39408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755" y="5085989"/>
            <a:ext cx="2667245" cy="177201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2700"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blue silhouette of a map&#10;&#10;AI-generated content may be incorrect.">
            <a:extLst>
              <a:ext uri="{FF2B5EF4-FFF2-40B4-BE49-F238E27FC236}">
                <a16:creationId xmlns:a16="http://schemas.microsoft.com/office/drawing/2014/main" id="{B3CEF33E-8BFA-68A6-7866-E74580F279F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15" y="233804"/>
            <a:ext cx="2142477" cy="145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3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2085852" y="1106799"/>
            <a:ext cx="9144000" cy="1772011"/>
          </a:xfrm>
        </p:spPr>
        <p:txBody>
          <a:bodyPr>
            <a:normAutofit/>
          </a:bodyPr>
          <a:lstStyle/>
          <a:p>
            <a:r>
              <a:rPr lang="en-US" b="1" dirty="0"/>
              <a:t>Whitewater-Rice Lakes Management District</a:t>
            </a: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1524000" y="2625969"/>
            <a:ext cx="9144000" cy="3346025"/>
          </a:xfrm>
        </p:spPr>
        <p:txBody>
          <a:bodyPr>
            <a:normAutofit/>
          </a:bodyPr>
          <a:lstStyle/>
          <a:p>
            <a:endParaRPr lang="en-US" sz="3600" b="1" dirty="0"/>
          </a:p>
          <a:p>
            <a:r>
              <a:rPr lang="en-US" sz="3600" b="1" dirty="0">
                <a:solidFill>
                  <a:srgbClr val="2409E9"/>
                </a:solidFill>
              </a:rPr>
              <a:t>           2026 Annual Membership Meeting</a:t>
            </a:r>
          </a:p>
          <a:p>
            <a:r>
              <a:rPr lang="en-US" sz="3600" b="1" dirty="0"/>
              <a:t>     August 22, 2026</a:t>
            </a:r>
          </a:p>
          <a:p>
            <a:endParaRPr lang="en-US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755" y="5085989"/>
            <a:ext cx="2667245" cy="177201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2700"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164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611FE-62A1-B096-5AA5-194599D4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9" y="887277"/>
            <a:ext cx="8681621" cy="1270861"/>
          </a:xfrm>
        </p:spPr>
        <p:txBody>
          <a:bodyPr>
            <a:normAutofit fontScale="90000"/>
          </a:bodyPr>
          <a:lstStyle/>
          <a:p>
            <a:br>
              <a:rPr lang="en-US" sz="4000" b="1" dirty="0"/>
            </a:br>
            <a:r>
              <a:rPr lang="en-US" sz="4000" b="1" dirty="0"/>
              <a:t>	</a:t>
            </a:r>
            <a:r>
              <a:rPr lang="en-US" b="1" dirty="0"/>
              <a:t>Aquatic Plant Management</a:t>
            </a:r>
            <a:br>
              <a:rPr lang="en-US" b="1" dirty="0"/>
            </a:br>
            <a:r>
              <a:rPr lang="en-US" b="1" dirty="0"/>
              <a:t>		    </a:t>
            </a:r>
            <a:r>
              <a:rPr lang="en-US" sz="3800" b="1" dirty="0"/>
              <a:t>2027 Initiatives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DBC4E-CB0B-A57B-473C-62D7378C6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0073" y="2158138"/>
            <a:ext cx="6353578" cy="3618855"/>
          </a:xfrm>
        </p:spPr>
        <p:txBody>
          <a:bodyPr>
            <a:normAutofit/>
          </a:bodyPr>
          <a:lstStyle/>
          <a:p>
            <a:pPr lvl="1"/>
            <a:endParaRPr lang="en-US" dirty="0">
              <a:sym typeface="Wingdings" panose="05000000000000000000" pitchFamily="2" charset="2"/>
            </a:endParaRPr>
          </a:p>
          <a:p>
            <a:r>
              <a:rPr lang="en-US" sz="2600" dirty="0"/>
              <a:t>Aquatic Plant Management Plan</a:t>
            </a:r>
          </a:p>
          <a:p>
            <a:r>
              <a:rPr lang="en-US" sz="2600" dirty="0"/>
              <a:t>Starry Stonewort </a:t>
            </a:r>
          </a:p>
          <a:p>
            <a:r>
              <a:rPr lang="en-US" sz="2600" dirty="0"/>
              <a:t>New disposal site</a:t>
            </a:r>
          </a:p>
          <a:p>
            <a:r>
              <a:rPr lang="en-US" sz="2600" dirty="0"/>
              <a:t>Earlier start </a:t>
            </a:r>
          </a:p>
          <a:p>
            <a:r>
              <a:rPr lang="en-US" sz="2600" dirty="0"/>
              <a:t>Work week</a:t>
            </a:r>
          </a:p>
          <a:p>
            <a:r>
              <a:rPr lang="en-US" sz="2600" dirty="0"/>
              <a:t>“Tools” for crew </a:t>
            </a:r>
          </a:p>
          <a:p>
            <a:endParaRPr lang="en-US" sz="2600" dirty="0"/>
          </a:p>
          <a:p>
            <a:endParaRPr lang="en-US" sz="2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69315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C1861-E358-28F9-58DE-6C884B4AE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D3216-2C9F-8BD3-AB63-168225D64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9" y="403538"/>
            <a:ext cx="8681621" cy="1093958"/>
          </a:xfrm>
        </p:spPr>
        <p:txBody>
          <a:bodyPr>
            <a:normAutofit/>
          </a:bodyPr>
          <a:lstStyle/>
          <a:p>
            <a:r>
              <a:rPr lang="en-US" sz="3600" b="1" dirty="0"/>
              <a:t>                    Whitewater &amp; Rice Lakes </a:t>
            </a:r>
            <a:br>
              <a:rPr lang="en-US" sz="3600" b="1" dirty="0"/>
            </a:br>
            <a:r>
              <a:rPr lang="en-US" sz="3600" b="1" dirty="0"/>
              <a:t>	Aquatic Plant Management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BF2C0-941B-C896-F68D-6ADF5CF0F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369" y="1497496"/>
            <a:ext cx="9474558" cy="46846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2409E9"/>
                </a:solidFill>
              </a:rPr>
              <a:t>1997: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/>
              <a:t>Avoid clear cutting plants &amp; denuding lake bottom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9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 err="1"/>
              <a:t>Riparians</a:t>
            </a:r>
            <a:r>
              <a:rPr lang="en-US" sz="2600" dirty="0"/>
              <a:t> collect fragments that wash ashore: 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/>
              <a:t>after storms, boat traffic, after harvesting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2409E9"/>
                </a:solidFill>
              </a:rPr>
              <a:t>2010: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/>
              <a:t>Chemicals: short-term method for heavy growth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rgbClr val="2409E9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2409E9"/>
                </a:solidFill>
              </a:rPr>
              <a:t>2017: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/>
              <a:t>Harvest – DASH - hand pull/rake – chemicals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/>
              <a:t>Whole-lake chem treat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rgbClr val="2409E9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2409E9"/>
                </a:solidFill>
              </a:rPr>
              <a:t>2023: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/>
              <a:t>Harvest – DASH - hand pull/rake – chemicals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solidFill>
                <a:srgbClr val="2409E9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§"/>
            </a:pPr>
            <a:endParaRPr lang="en-US" sz="900" dirty="0"/>
          </a:p>
          <a:p>
            <a:pPr lvl="1">
              <a:buFont typeface="Wingdings" panose="05000000000000000000" pitchFamily="2" charset="2"/>
              <a:buChar char="§"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606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A39F1-3610-E763-ECA3-C5C955104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9" y="725510"/>
            <a:ext cx="8681621" cy="682580"/>
          </a:xfrm>
        </p:spPr>
        <p:txBody>
          <a:bodyPr>
            <a:normAutofit fontScale="90000"/>
          </a:bodyPr>
          <a:lstStyle/>
          <a:p>
            <a:r>
              <a:rPr lang="en-US" dirty="0"/>
              <a:t> 	</a:t>
            </a:r>
            <a:r>
              <a:rPr lang="en-US" sz="4000" b="1" dirty="0"/>
              <a:t>Pending DNR Rule Changes </a:t>
            </a:r>
            <a:br>
              <a:rPr lang="en-US" sz="4000" b="1" dirty="0"/>
            </a:br>
            <a:r>
              <a:rPr lang="en-US" sz="3600" dirty="0"/>
              <a:t>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9A4A3-AB5B-329A-E2F1-A8EDF9BF5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439" y="1825625"/>
            <a:ext cx="7886164" cy="45150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2409E9"/>
                </a:solidFill>
              </a:rPr>
              <a:t>Combine &amp; rewrite: NR 107 &amp; NR 109</a:t>
            </a:r>
          </a:p>
          <a:p>
            <a:pPr lvl="1"/>
            <a:r>
              <a:rPr lang="en-US" dirty="0"/>
              <a:t>Greater protection for native plants</a:t>
            </a:r>
          </a:p>
          <a:p>
            <a:pPr lvl="1"/>
            <a:r>
              <a:rPr lang="en-US" dirty="0"/>
              <a:t>Science-based strategies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2409E9"/>
                </a:solidFill>
              </a:rPr>
              <a:t>Proposed new rules for aquatic plant management</a:t>
            </a:r>
          </a:p>
          <a:p>
            <a:pPr lvl="1"/>
            <a:r>
              <a:rPr lang="en-US" dirty="0"/>
              <a:t>Chemicals: “Large-scale use” under stricter review</a:t>
            </a:r>
          </a:p>
          <a:p>
            <a:pPr lvl="1"/>
            <a:r>
              <a:rPr lang="en-US" dirty="0"/>
              <a:t>Mandatory </a:t>
            </a:r>
            <a:r>
              <a:rPr lang="en-US" u="sng" dirty="0"/>
              <a:t>herbicide dispersal </a:t>
            </a:r>
            <a:r>
              <a:rPr lang="en-US" dirty="0"/>
              <a:t>modeling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2409E9"/>
                </a:solidFill>
              </a:rPr>
              <a:t>Likely Impacts</a:t>
            </a:r>
          </a:p>
          <a:p>
            <a:pPr lvl="1"/>
            <a:r>
              <a:rPr lang="en-US" dirty="0"/>
              <a:t>Greater scrutiny of whole-lake treatments</a:t>
            </a:r>
          </a:p>
          <a:p>
            <a:pPr lvl="1"/>
            <a:r>
              <a:rPr lang="en-US" dirty="0"/>
              <a:t>More emphasis on mechanical harvesting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56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72179" y="365126"/>
            <a:ext cx="6986171" cy="1149350"/>
          </a:xfrm>
        </p:spPr>
        <p:txBody>
          <a:bodyPr/>
          <a:lstStyle/>
          <a:p>
            <a:pPr algn="ctr"/>
            <a:r>
              <a:rPr lang="en-US" b="1" dirty="0"/>
              <a:t>Bog Harvesting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76538" y="1863671"/>
            <a:ext cx="9174751" cy="4512282"/>
          </a:xfrm>
        </p:spPr>
        <p:txBody>
          <a:bodyPr>
            <a:noAutofit/>
          </a:bodyPr>
          <a:lstStyle/>
          <a:p>
            <a:pPr marL="228600"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BOG’s start coming up August - October</a:t>
            </a:r>
            <a:endParaRPr lang="en-US" dirty="0"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Working under second, 10-yr. DNR permit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Approx. 10,000 cu. yd. over 10 yr.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Permit received in April, 2024; ends 4/17/2034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Efficient team with crew and contractor using effective strategies and procedures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Riese Aquatics awarded contract Fall 2026</a:t>
            </a:r>
          </a:p>
          <a:p>
            <a:pPr marL="685800" lvl="2"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Will </a:t>
            </a:r>
            <a:r>
              <a:rPr lang="en-US" sz="2400"/>
              <a:t>begin work </a:t>
            </a:r>
            <a:r>
              <a:rPr lang="en-US" sz="2400" dirty="0"/>
              <a:t>on WW Lake after Labor Day</a:t>
            </a:r>
          </a:p>
          <a:p>
            <a:pPr marL="685800" lvl="2"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10 days per 2026 budget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468923" y="6049108"/>
            <a:ext cx="374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Bob </a:t>
            </a:r>
            <a:r>
              <a:rPr lang="en-US" sz="2000" b="1" dirty="0" err="1"/>
              <a:t>Szcinski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30779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9A9FB-C364-B3DF-47F9-859C1ECF9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ECE449-E6B4-8C27-C9D7-9FFA480F2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845712"/>
            <a:ext cx="9963150" cy="652529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/>
              <a:t>District Storage Building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5A1A4DFA-C134-C6D2-E344-98337EB7C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6822" y="2043447"/>
            <a:ext cx="9561337" cy="2103549"/>
          </a:xfrm>
        </p:spPr>
        <p:txBody>
          <a:bodyPr>
            <a:normAutofit lnSpcReduction="10000"/>
          </a:bodyPr>
          <a:lstStyle/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Approved 2023 &amp; 2024 Annual Meetings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Purchased yesterday - $439,600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Financed by First Citizens State Bank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7BAE96-B728-92E2-0F26-6ADC90DC33D9}"/>
              </a:ext>
            </a:extLst>
          </p:cNvPr>
          <p:cNvSpPr txBox="1"/>
          <p:nvPr/>
        </p:nvSpPr>
        <p:spPr>
          <a:xfrm>
            <a:off x="468923" y="6049108"/>
            <a:ext cx="5527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Chuck Chamberlain &amp; Carol Ducommun </a:t>
            </a:r>
          </a:p>
        </p:txBody>
      </p:sp>
    </p:spTree>
    <p:extLst>
      <p:ext uri="{BB962C8B-B14F-4D97-AF65-F5344CB8AC3E}">
        <p14:creationId xmlns:p14="http://schemas.microsoft.com/office/powerpoint/2010/main" val="1462925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BA528-A8BB-4170-20B6-4CCA287F8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9" y="365126"/>
            <a:ext cx="8681621" cy="1081602"/>
          </a:xfrm>
        </p:spPr>
        <p:txBody>
          <a:bodyPr/>
          <a:lstStyle/>
          <a:p>
            <a:r>
              <a:rPr lang="en-US" dirty="0"/>
              <a:t>          District Storage Building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F435AB1-24DA-0759-D57E-935700A6D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02" y="1633058"/>
            <a:ext cx="3747952" cy="28109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CF6B21-3B5B-BCCE-6950-23D13FBDD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13" y="4587949"/>
            <a:ext cx="2753833" cy="20467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3AA118-2779-C44B-C2B7-04AE4E12B5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9872" y="1605767"/>
            <a:ext cx="2438751" cy="26953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0797914-7EFA-C265-8727-E9490DD099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87" y="4696120"/>
            <a:ext cx="4254500" cy="2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6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BBA5F-3C8E-15AF-DA01-203A5EA9A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145" y="724547"/>
            <a:ext cx="8763655" cy="798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          </a:t>
            </a:r>
            <a:br>
              <a:rPr lang="en-US" b="1" dirty="0"/>
            </a:br>
            <a:r>
              <a:rPr lang="en-US" b="1" dirty="0"/>
              <a:t>              District Storage Building </a:t>
            </a:r>
            <a:br>
              <a:rPr lang="en-US" b="1" dirty="0"/>
            </a:br>
            <a:r>
              <a:rPr lang="en-US" b="1" dirty="0"/>
              <a:t>                      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208CB-DDE6-02C8-9238-FFD242E18C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80000"/>
              </a:lnSpc>
              <a:spcBef>
                <a:spcPts val="800"/>
              </a:spcBef>
            </a:pPr>
            <a:endParaRPr lang="en-US" sz="2800" dirty="0"/>
          </a:p>
          <a:p>
            <a:pPr lvl="3">
              <a:lnSpc>
                <a:spcPct val="80000"/>
              </a:lnSpc>
              <a:spcBef>
                <a:spcPts val="800"/>
              </a:spcBef>
            </a:pPr>
            <a:r>
              <a:rPr lang="en-US" sz="2400" dirty="0"/>
              <a:t>Permanent space</a:t>
            </a:r>
          </a:p>
          <a:p>
            <a:pPr lvl="3">
              <a:lnSpc>
                <a:spcPct val="80000"/>
              </a:lnSpc>
              <a:spcBef>
                <a:spcPts val="800"/>
              </a:spcBef>
            </a:pPr>
            <a:endParaRPr lang="en-US" sz="600" dirty="0"/>
          </a:p>
          <a:p>
            <a:pPr lvl="3">
              <a:lnSpc>
                <a:spcPct val="80000"/>
              </a:lnSpc>
              <a:spcBef>
                <a:spcPts val="800"/>
              </a:spcBef>
            </a:pPr>
            <a:r>
              <a:rPr lang="en-US" sz="2400" dirty="0"/>
              <a:t>City utilities</a:t>
            </a:r>
          </a:p>
          <a:p>
            <a:pPr lvl="3">
              <a:lnSpc>
                <a:spcPct val="80000"/>
              </a:lnSpc>
              <a:spcBef>
                <a:spcPts val="800"/>
              </a:spcBef>
            </a:pPr>
            <a:endParaRPr lang="en-US" sz="600" dirty="0"/>
          </a:p>
          <a:p>
            <a:pPr lvl="3">
              <a:lnSpc>
                <a:spcPct val="80000"/>
              </a:lnSpc>
              <a:spcBef>
                <a:spcPts val="800"/>
              </a:spcBef>
            </a:pPr>
            <a:r>
              <a:rPr lang="en-US" sz="2400" dirty="0"/>
              <a:t>Layout</a:t>
            </a:r>
          </a:p>
          <a:p>
            <a:pPr lvl="3">
              <a:lnSpc>
                <a:spcPct val="80000"/>
              </a:lnSpc>
              <a:spcBef>
                <a:spcPts val="800"/>
              </a:spcBef>
            </a:pPr>
            <a:endParaRPr lang="en-US" sz="600" dirty="0"/>
          </a:p>
          <a:p>
            <a:pPr lvl="3">
              <a:lnSpc>
                <a:spcPct val="80000"/>
              </a:lnSpc>
              <a:spcBef>
                <a:spcPts val="800"/>
              </a:spcBef>
            </a:pPr>
            <a:r>
              <a:rPr lang="en-US" sz="2400" dirty="0"/>
              <a:t>Office &amp; records storage</a:t>
            </a:r>
          </a:p>
          <a:p>
            <a:pPr lvl="3">
              <a:lnSpc>
                <a:spcPct val="80000"/>
              </a:lnSpc>
              <a:spcBef>
                <a:spcPts val="800"/>
              </a:spcBef>
            </a:pPr>
            <a:endParaRPr lang="en-US" sz="800" dirty="0"/>
          </a:p>
          <a:p>
            <a:pPr lvl="3">
              <a:lnSpc>
                <a:spcPct val="80000"/>
              </a:lnSpc>
              <a:spcBef>
                <a:spcPts val="800"/>
              </a:spcBef>
            </a:pPr>
            <a:r>
              <a:rPr lang="en-US" sz="2400" dirty="0"/>
              <a:t>Expansion</a:t>
            </a:r>
          </a:p>
          <a:p>
            <a:pPr lvl="3">
              <a:lnSpc>
                <a:spcPct val="80000"/>
              </a:lnSpc>
              <a:spcBef>
                <a:spcPts val="800"/>
              </a:spcBef>
            </a:pPr>
            <a:endParaRPr lang="en-US" sz="600" dirty="0"/>
          </a:p>
          <a:p>
            <a:pPr lvl="3">
              <a:lnSpc>
                <a:spcPct val="80000"/>
              </a:lnSpc>
              <a:spcBef>
                <a:spcPts val="800"/>
              </a:spcBef>
            </a:pPr>
            <a:r>
              <a:rPr lang="en-US" sz="2400" dirty="0"/>
              <a:t>Trucks off State Park</a:t>
            </a:r>
          </a:p>
          <a:p>
            <a:pPr marL="457200" lvl="1" indent="0">
              <a:lnSpc>
                <a:spcPct val="80000"/>
              </a:lnSpc>
              <a:spcBef>
                <a:spcPts val="800"/>
              </a:spcBef>
              <a:buNone/>
            </a:pP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73B52-222F-22DF-85AA-F6294163856B}"/>
              </a:ext>
            </a:extLst>
          </p:cNvPr>
          <p:cNvSpPr txBox="1"/>
          <p:nvPr/>
        </p:nvSpPr>
        <p:spPr>
          <a:xfrm>
            <a:off x="1031357" y="6220047"/>
            <a:ext cx="526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Chuck Chamberlain &amp; Carol Ducommun</a:t>
            </a:r>
          </a:p>
        </p:txBody>
      </p:sp>
    </p:spTree>
    <p:extLst>
      <p:ext uri="{BB962C8B-B14F-4D97-AF65-F5344CB8AC3E}">
        <p14:creationId xmlns:p14="http://schemas.microsoft.com/office/powerpoint/2010/main" val="4012689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47213-D196-3EC6-3463-05F0C6BF4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475" y="346534"/>
            <a:ext cx="8562976" cy="9247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2026 Whitewater-Rice Lakes </a:t>
            </a:r>
            <a:br>
              <a:rPr lang="en-US" sz="3600" b="1" dirty="0"/>
            </a:br>
            <a:r>
              <a:rPr lang="en-US" sz="3100" b="1" dirty="0">
                <a:solidFill>
                  <a:srgbClr val="2409E9"/>
                </a:solidFill>
              </a:rPr>
              <a:t>Capital Equipment Inventory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8C75C7-288B-D285-1443-84DEC1DD1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6041" y="1704975"/>
            <a:ext cx="5358809" cy="4344132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sz="2200" dirty="0"/>
              <a:t>7’ Aquatic Harvester &amp; Trailer (</a:t>
            </a:r>
            <a:r>
              <a:rPr lang="en-US" sz="2200" b="1" dirty="0"/>
              <a:t>2024</a:t>
            </a:r>
            <a:r>
              <a:rPr lang="en-US" sz="2200" dirty="0"/>
              <a:t>)</a:t>
            </a:r>
          </a:p>
          <a:p>
            <a:pPr>
              <a:spcBef>
                <a:spcPts val="300"/>
              </a:spcBef>
            </a:pPr>
            <a:r>
              <a:rPr lang="en-US" sz="2200" dirty="0"/>
              <a:t>10’ Aquatic Harvester &amp; Trailer </a:t>
            </a:r>
            <a:r>
              <a:rPr lang="en-US" sz="2200" dirty="0">
                <a:solidFill>
                  <a:srgbClr val="FF0000"/>
                </a:solidFill>
              </a:rPr>
              <a:t>(2001)</a:t>
            </a:r>
          </a:p>
          <a:p>
            <a:pPr>
              <a:spcBef>
                <a:spcPts val="300"/>
              </a:spcBef>
            </a:pPr>
            <a:r>
              <a:rPr lang="en-US" sz="2200" dirty="0"/>
              <a:t>12’ Aquatic Harvester &amp; Trailer  (</a:t>
            </a:r>
            <a:r>
              <a:rPr lang="en-US" sz="2200" b="1" dirty="0"/>
              <a:t>2005</a:t>
            </a:r>
            <a:r>
              <a:rPr lang="en-US" sz="2200" dirty="0"/>
              <a:t>)</a:t>
            </a:r>
          </a:p>
          <a:p>
            <a:pPr>
              <a:spcBef>
                <a:spcPts val="300"/>
              </a:spcBef>
            </a:pPr>
            <a:endParaRPr lang="en-US" sz="2200" dirty="0"/>
          </a:p>
          <a:p>
            <a:pPr>
              <a:spcBef>
                <a:spcPts val="300"/>
              </a:spcBef>
            </a:pPr>
            <a:r>
              <a:rPr lang="en-US" sz="2200" dirty="0"/>
              <a:t>Aquatic Transport Barge &amp; Trailer (</a:t>
            </a:r>
            <a:r>
              <a:rPr lang="en-US" sz="2200" b="1" dirty="0"/>
              <a:t>2015</a:t>
            </a:r>
            <a:r>
              <a:rPr lang="en-US" sz="2200" dirty="0"/>
              <a:t>)</a:t>
            </a:r>
          </a:p>
          <a:p>
            <a:pPr>
              <a:spcBef>
                <a:spcPts val="300"/>
              </a:spcBef>
            </a:pPr>
            <a:r>
              <a:rPr lang="en-US" sz="2200" dirty="0"/>
              <a:t>Hydraulic Trailer-Conveyor (</a:t>
            </a:r>
            <a:r>
              <a:rPr lang="en-US" sz="2200" b="1" dirty="0"/>
              <a:t>2021</a:t>
            </a:r>
            <a:r>
              <a:rPr lang="en-US" sz="2200" dirty="0"/>
              <a:t>)</a:t>
            </a:r>
          </a:p>
          <a:p>
            <a:pPr>
              <a:spcBef>
                <a:spcPts val="300"/>
              </a:spcBef>
            </a:pPr>
            <a:r>
              <a:rPr lang="en-US" sz="2200" dirty="0"/>
              <a:t>Shore Conveyor (</a:t>
            </a:r>
            <a:r>
              <a:rPr lang="en-US" sz="2200" b="1" dirty="0"/>
              <a:t>2018</a:t>
            </a:r>
            <a:r>
              <a:rPr lang="en-US" sz="2200" dirty="0"/>
              <a:t>)</a:t>
            </a:r>
          </a:p>
          <a:p>
            <a:pPr>
              <a:spcBef>
                <a:spcPts val="300"/>
              </a:spcBef>
            </a:pPr>
            <a:endParaRPr lang="en-US" sz="2200" dirty="0"/>
          </a:p>
          <a:p>
            <a:pPr>
              <a:spcBef>
                <a:spcPts val="300"/>
              </a:spcBef>
            </a:pPr>
            <a:r>
              <a:rPr lang="en-US" sz="2200" dirty="0"/>
              <a:t>Ford F-350 Pick-Up Truck </a:t>
            </a:r>
            <a:r>
              <a:rPr lang="en-US" sz="2200" dirty="0">
                <a:solidFill>
                  <a:srgbClr val="FF0000"/>
                </a:solidFill>
              </a:rPr>
              <a:t>(2006)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Ford F-350 Pick-Up Truck (</a:t>
            </a:r>
            <a:r>
              <a:rPr lang="en-US" sz="2200" b="1" dirty="0"/>
              <a:t>2019</a:t>
            </a:r>
            <a:r>
              <a:rPr lang="en-US" sz="2200" dirty="0"/>
              <a:t>)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Ford F-550 Dump Truck (</a:t>
            </a:r>
            <a:r>
              <a:rPr lang="en-US" sz="2200" b="1" dirty="0"/>
              <a:t>2018</a:t>
            </a:r>
            <a:r>
              <a:rPr lang="en-US" sz="2200" dirty="0"/>
              <a:t>)</a:t>
            </a:r>
          </a:p>
          <a:p>
            <a:pPr>
              <a:spcBef>
                <a:spcPts val="0"/>
              </a:spcBef>
            </a:pPr>
            <a:r>
              <a:rPr lang="en-US" sz="2100" dirty="0"/>
              <a:t>Enclosed Single Axle Cargo Trailer (</a:t>
            </a:r>
            <a:r>
              <a:rPr lang="en-US" sz="2100" b="1" dirty="0"/>
              <a:t>2023</a:t>
            </a:r>
            <a:r>
              <a:rPr lang="en-US" sz="2100" dirty="0"/>
              <a:t>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86AD9A-2205-3B08-212A-57DC177A457F}"/>
              </a:ext>
            </a:extLst>
          </p:cNvPr>
          <p:cNvSpPr txBox="1"/>
          <p:nvPr/>
        </p:nvSpPr>
        <p:spPr>
          <a:xfrm>
            <a:off x="468922" y="6049108"/>
            <a:ext cx="5017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Chuck Chamberlain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2F5D88-D7F5-D82B-1B05-A5E51E4CA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5662" y="1704975"/>
            <a:ext cx="4883887" cy="448262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/>
              <a:t>Notes: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/>
          </a:p>
          <a:p>
            <a:pPr>
              <a:spcBef>
                <a:spcPts val="0"/>
              </a:spcBef>
            </a:pPr>
            <a:r>
              <a:rPr lang="en-US" sz="2400" dirty="0"/>
              <a:t>Average Life Expectancy:</a:t>
            </a:r>
          </a:p>
          <a:p>
            <a:pPr lvl="1">
              <a:spcBef>
                <a:spcPts val="0"/>
              </a:spcBef>
            </a:pPr>
            <a:r>
              <a:rPr lang="en-US" dirty="0"/>
              <a:t>Harvesting Equip. 	20 yr.</a:t>
            </a:r>
          </a:p>
          <a:p>
            <a:pPr lvl="1">
              <a:spcBef>
                <a:spcPts val="0"/>
              </a:spcBef>
            </a:pPr>
            <a:r>
              <a:rPr lang="en-US" dirty="0"/>
              <a:t>Vehicles 		        	15 yr.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Purchase Dates in Bold </a:t>
            </a:r>
          </a:p>
          <a:p>
            <a:pPr lvl="1">
              <a:spcBef>
                <a:spcPts val="0"/>
              </a:spcBef>
            </a:pPr>
            <a:r>
              <a:rPr lang="en-US" dirty="0"/>
              <a:t>Red due for replacement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Apply for DNR matching grant </a:t>
            </a:r>
          </a:p>
          <a:p>
            <a:pPr lvl="1">
              <a:spcBef>
                <a:spcPts val="0"/>
              </a:spcBef>
            </a:pPr>
            <a:r>
              <a:rPr lang="en-US" dirty="0"/>
              <a:t>For new harvesting equipment 	</a:t>
            </a:r>
          </a:p>
          <a:p>
            <a:pPr lvl="1">
              <a:spcBef>
                <a:spcPts val="0"/>
              </a:spcBef>
            </a:pPr>
            <a:r>
              <a:rPr lang="en-US" dirty="0"/>
              <a:t>Typically 50-50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Request new vehicle pricing through gov’t fleet sales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84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A639C-1ACD-CA41-E59D-D039D773C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6CF80-07B5-FA98-7B55-9157DB424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525"/>
            <a:ext cx="10515600" cy="5610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            2026 Financials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69D525-2308-BD6E-319D-CB29117C0A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12684"/>
              </p:ext>
            </p:extLst>
          </p:nvPr>
        </p:nvGraphicFramePr>
        <p:xfrm>
          <a:off x="797442" y="1238693"/>
          <a:ext cx="10701670" cy="54692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3699">
                  <a:extLst>
                    <a:ext uri="{9D8B030D-6E8A-4147-A177-3AD203B41FA5}">
                      <a16:colId xmlns:a16="http://schemas.microsoft.com/office/drawing/2014/main" val="1131311648"/>
                    </a:ext>
                  </a:extLst>
                </a:gridCol>
                <a:gridCol w="1653809">
                  <a:extLst>
                    <a:ext uri="{9D8B030D-6E8A-4147-A177-3AD203B41FA5}">
                      <a16:colId xmlns:a16="http://schemas.microsoft.com/office/drawing/2014/main" val="1380797951"/>
                    </a:ext>
                  </a:extLst>
                </a:gridCol>
                <a:gridCol w="1768565">
                  <a:extLst>
                    <a:ext uri="{9D8B030D-6E8A-4147-A177-3AD203B41FA5}">
                      <a16:colId xmlns:a16="http://schemas.microsoft.com/office/drawing/2014/main" val="1908889597"/>
                    </a:ext>
                  </a:extLst>
                </a:gridCol>
                <a:gridCol w="1553470">
                  <a:extLst>
                    <a:ext uri="{9D8B030D-6E8A-4147-A177-3AD203B41FA5}">
                      <a16:colId xmlns:a16="http://schemas.microsoft.com/office/drawing/2014/main" val="3029387457"/>
                    </a:ext>
                  </a:extLst>
                </a:gridCol>
                <a:gridCol w="1872127">
                  <a:extLst>
                    <a:ext uri="{9D8B030D-6E8A-4147-A177-3AD203B41FA5}">
                      <a16:colId xmlns:a16="http://schemas.microsoft.com/office/drawing/2014/main" val="2740966936"/>
                    </a:ext>
                  </a:extLst>
                </a:gridCol>
              </a:tblGrid>
              <a:tr h="54033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 2024A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  2025A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  2026B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  2026P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71423848"/>
                  </a:ext>
                </a:extLst>
              </a:tr>
              <a:tr h="39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Tax Revenue – Operations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$247,443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$253,010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$253,651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$253, 236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83014196"/>
                  </a:ext>
                </a:extLst>
              </a:tr>
              <a:tr h="43446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Tax Revenue - Capital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$60,000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$60,000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$70,000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$70,000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842961803"/>
                  </a:ext>
                </a:extLst>
              </a:tr>
              <a:tr h="39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solidFill>
                            <a:srgbClr val="2409E9"/>
                          </a:solidFill>
                          <a:effectLst/>
                        </a:rPr>
                        <a:t>Total Tax Revenues</a:t>
                      </a:r>
                      <a:endParaRPr lang="en-US" sz="2400" b="1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solidFill>
                            <a:srgbClr val="2409E9"/>
                          </a:solidFill>
                          <a:effectLst/>
                        </a:rPr>
                        <a:t>  $307,443</a:t>
                      </a:r>
                      <a:endParaRPr lang="en-US" sz="2400" b="1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solidFill>
                            <a:srgbClr val="2409E9"/>
                          </a:solidFill>
                          <a:effectLst/>
                        </a:rPr>
                        <a:t> $313,010 </a:t>
                      </a:r>
                      <a:endParaRPr lang="en-US" sz="2400" b="1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solidFill>
                            <a:srgbClr val="2409E9"/>
                          </a:solidFill>
                          <a:effectLst/>
                        </a:rPr>
                        <a:t> $323,651 </a:t>
                      </a:r>
                      <a:endParaRPr lang="en-US" sz="2400" b="1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solidFill>
                            <a:srgbClr val="2409E9"/>
                          </a:solidFill>
                          <a:effectLst/>
                        </a:rPr>
                        <a:t> $323,236 </a:t>
                      </a:r>
                      <a:endParaRPr lang="en-US" sz="2400" b="1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716221826"/>
                  </a:ext>
                </a:extLst>
              </a:tr>
              <a:tr h="39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Other Income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$1,803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$3,600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$1,400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$18,639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062561926"/>
                  </a:ext>
                </a:extLst>
              </a:tr>
              <a:tr h="39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Carryover from prior year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$(19,594)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$9,078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$12,255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$33,972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199891764"/>
                  </a:ext>
                </a:extLst>
              </a:tr>
              <a:tr h="39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Total Funds Available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$289,652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$325,688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$337,306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$375,847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182865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8982687"/>
                  </a:ext>
                </a:extLst>
              </a:tr>
              <a:tr h="39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Operating Expenses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$220,573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$221,716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$267,306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$262,307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93205869"/>
                  </a:ext>
                </a:extLst>
              </a:tr>
              <a:tr h="49358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Capital Reserve Contribution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$70,000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523593646"/>
                  </a:ext>
                </a:extLst>
              </a:tr>
              <a:tr h="44923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 Expenses + Cap. Contrib.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$280,573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$291,716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$337,306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$332,307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229453816"/>
                  </a:ext>
                </a:extLst>
              </a:tr>
              <a:tr h="393134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02053353"/>
                  </a:ext>
                </a:extLst>
              </a:tr>
              <a:tr h="4057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Carryover/Surplus(Deficit)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$9,079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$33,972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$43,540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88657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700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EC75A-F8A4-BD5F-79BE-BC92AD336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81655-4130-26A6-74C0-1D0C4E670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84"/>
            <a:ext cx="10554586" cy="113768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       2026 Projected</a:t>
            </a:r>
            <a:br>
              <a:rPr lang="en-US" sz="3600" b="1" dirty="0"/>
            </a:br>
            <a:r>
              <a:rPr lang="en-US" sz="3600" b="1" dirty="0"/>
              <a:t>      Operating Expenses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2028FC4-44FB-D802-3E5A-01B11D24D9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920729"/>
              </p:ext>
            </p:extLst>
          </p:nvPr>
        </p:nvGraphicFramePr>
        <p:xfrm>
          <a:off x="1440712" y="1440712"/>
          <a:ext cx="9606516" cy="49707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1814">
                  <a:extLst>
                    <a:ext uri="{9D8B030D-6E8A-4147-A177-3AD203B41FA5}">
                      <a16:colId xmlns:a16="http://schemas.microsoft.com/office/drawing/2014/main" val="1131311648"/>
                    </a:ext>
                  </a:extLst>
                </a:gridCol>
                <a:gridCol w="1509823">
                  <a:extLst>
                    <a:ext uri="{9D8B030D-6E8A-4147-A177-3AD203B41FA5}">
                      <a16:colId xmlns:a16="http://schemas.microsoft.com/office/drawing/2014/main" val="1380797951"/>
                    </a:ext>
                  </a:extLst>
                </a:gridCol>
                <a:gridCol w="1557670">
                  <a:extLst>
                    <a:ext uri="{9D8B030D-6E8A-4147-A177-3AD203B41FA5}">
                      <a16:colId xmlns:a16="http://schemas.microsoft.com/office/drawing/2014/main" val="1908889597"/>
                    </a:ext>
                  </a:extLst>
                </a:gridCol>
                <a:gridCol w="1323753">
                  <a:extLst>
                    <a:ext uri="{9D8B030D-6E8A-4147-A177-3AD203B41FA5}">
                      <a16:colId xmlns:a16="http://schemas.microsoft.com/office/drawing/2014/main" val="3029387457"/>
                    </a:ext>
                  </a:extLst>
                </a:gridCol>
                <a:gridCol w="1206795">
                  <a:extLst>
                    <a:ext uri="{9D8B030D-6E8A-4147-A177-3AD203B41FA5}">
                      <a16:colId xmlns:a16="http://schemas.microsoft.com/office/drawing/2014/main" val="2740966936"/>
                    </a:ext>
                  </a:extLst>
                </a:gridCol>
                <a:gridCol w="1456661">
                  <a:extLst>
                    <a:ext uri="{9D8B030D-6E8A-4147-A177-3AD203B41FA5}">
                      <a16:colId xmlns:a16="http://schemas.microsoft.com/office/drawing/2014/main" val="2926266960"/>
                    </a:ext>
                  </a:extLst>
                </a:gridCol>
              </a:tblGrid>
              <a:tr h="564398">
                <a:tc>
                  <a:txBody>
                    <a:bodyPr/>
                    <a:lstStyle/>
                    <a:p>
                      <a:pPr algn="l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2024A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2025A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2026B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2026P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’25A to ’26P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71423848"/>
                  </a:ext>
                </a:extLst>
              </a:tr>
              <a:tr h="36914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Weed Harvesting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$30,182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$31,191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$42,000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$42,910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+37.6%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3293205869"/>
                  </a:ext>
                </a:extLst>
              </a:tr>
              <a:tr h="36914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Chemical Treatment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$80,407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$68,827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$75,000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$45,143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-34.4%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3630695237"/>
                  </a:ext>
                </a:extLst>
              </a:tr>
              <a:tr h="36914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Permits &amp; Surveys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$5,660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$10,400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$9,000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$30,318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+191.5%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2278853607"/>
                  </a:ext>
                </a:extLst>
              </a:tr>
              <a:tr h="36914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Barley Straw Project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$4,272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$2,100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-100%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1685439120"/>
                  </a:ext>
                </a:extLst>
              </a:tr>
              <a:tr h="38604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Wildlife Management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428955786"/>
                  </a:ext>
                </a:extLst>
              </a:tr>
              <a:tr h="417560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Fish Stocking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$4,000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+12.5%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1229052675"/>
                  </a:ext>
                </a:extLst>
              </a:tr>
              <a:tr h="397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Bog Removal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$32,245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$40,839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$42,386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$51,817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+26.9%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1229453816"/>
                  </a:ext>
                </a:extLst>
              </a:tr>
              <a:tr h="42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Repair &amp; Maintenance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$15,628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$25,925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$33,000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$33,000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+27.3%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3502053353"/>
                  </a:ext>
                </a:extLst>
              </a:tr>
              <a:tr h="42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Storage/Debt Service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$18,500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$11,100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1729951080"/>
                  </a:ext>
                </a:extLst>
              </a:tr>
              <a:tr h="38998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General &amp; Admin.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$30,679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$34,934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$40,420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$40,020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+14.6%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242134456"/>
                  </a:ext>
                </a:extLst>
              </a:tr>
              <a:tr h="47953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Op. Expense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$220,573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$221,716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$267,306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$262,307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+18.3%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4251376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55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3850"/>
            <a:ext cx="10515600" cy="892208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7275" y="1435395"/>
            <a:ext cx="5038725" cy="5249816"/>
          </a:xfrm>
        </p:spPr>
        <p:txBody>
          <a:bodyPr>
            <a:noAutofit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9:00  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to Order 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Carol Ducommun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Chair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 Remarks</a:t>
            </a: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Introductions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Board Members &amp; Employees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 2025 Annual Meeting Minutes</a:t>
            </a: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9:05 Review by Commissioners: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Aquatic Plant Management – Carol Ducommun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Bog Removal – Bob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Szcinski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Equipment - Chuck Chamberlain</a:t>
            </a: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Update – Chuck Chamberlain and 	 Carol Ducommun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Financials:</a:t>
            </a:r>
          </a:p>
          <a:p>
            <a:pPr marL="14287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&amp; 2026 Fin. Review – Dan Berg</a:t>
            </a:r>
          </a:p>
          <a:p>
            <a:pPr marL="1428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*2027 Capital Plan –  Chuck Chamberlain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28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*2027 Proposed Budget – Dan Berg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28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Review – Don Olinger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10:25 Introduction of Candidates &amp; Voting</a:t>
            </a:r>
          </a:p>
          <a:p>
            <a:pPr marL="14287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*Dan Berg and Pete Green</a:t>
            </a:r>
          </a:p>
          <a:p>
            <a:pPr marL="14287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endParaRPr lang="en-US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7587" y="1435396"/>
            <a:ext cx="5534413" cy="5249816"/>
          </a:xfrm>
        </p:spPr>
        <p:txBody>
          <a:bodyPr>
            <a:noAutofit/>
          </a:bodyPr>
          <a:lstStyle/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10:30 Comments by Sheriff Dave Gerber</a:t>
            </a: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10:40 Presentations on Lake Initiatives</a:t>
            </a:r>
          </a:p>
          <a:p>
            <a:pPr marL="9715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Safety – Jake Hintz</a:t>
            </a:r>
          </a:p>
          <a:p>
            <a:pPr marL="9715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Wildlife Management – Bob Montes</a:t>
            </a:r>
          </a:p>
          <a:p>
            <a:pPr marL="9715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Fish Management – Tom Potrykus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10:50 Five-minute break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10:55 GWLPOA Overview – Amy Rodgers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11:00 Election results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11:05 Input from Towns </a:t>
            </a:r>
          </a:p>
          <a:p>
            <a:pPr marL="9715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Whitewater – Jon Tanis</a:t>
            </a:r>
          </a:p>
          <a:p>
            <a:pPr marL="9715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Richmond – Donna Jones	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11:15 Ongoing Discussion/Member Input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11:30 Adjournment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  <a:tabLst>
                <a:tab pos="914400" algn="l"/>
              </a:tabLst>
            </a:pP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11:30 Brief LMD Meeting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endParaRPr lang="en-US" sz="1600" b="1" dirty="0">
              <a:solidFill>
                <a:srgbClr val="2409E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Vote will be taken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endParaRPr lang="en-US" sz="1600" b="1" dirty="0">
              <a:solidFill>
                <a:srgbClr val="2409E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8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FE0C4-5EC3-FF0F-8F03-DA32BB12E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95F3-B90B-9543-5D72-CAD65538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71"/>
            <a:ext cx="10515600" cy="6113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Five-Year Capital Plan</a:t>
            </a:r>
            <a:br>
              <a:rPr lang="en-US" sz="3600" b="1" dirty="0"/>
            </a:br>
            <a:r>
              <a:rPr lang="en-US" sz="2700" b="1" dirty="0"/>
              <a:t>(2027</a:t>
            </a:r>
            <a:r>
              <a:rPr lang="en-US" sz="3600" b="1" dirty="0"/>
              <a:t> </a:t>
            </a:r>
            <a:r>
              <a:rPr lang="en-US" sz="2700" b="1" dirty="0"/>
              <a:t>per mailing)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04A8EB6-62A8-686A-C7B2-3EEFDBC1F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940076"/>
              </p:ext>
            </p:extLst>
          </p:nvPr>
        </p:nvGraphicFramePr>
        <p:xfrm>
          <a:off x="880731" y="1246417"/>
          <a:ext cx="10894996" cy="4499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1698">
                  <a:extLst>
                    <a:ext uri="{9D8B030D-6E8A-4147-A177-3AD203B41FA5}">
                      <a16:colId xmlns:a16="http://schemas.microsoft.com/office/drawing/2014/main" val="1131311648"/>
                    </a:ext>
                  </a:extLst>
                </a:gridCol>
                <a:gridCol w="1226623">
                  <a:extLst>
                    <a:ext uri="{9D8B030D-6E8A-4147-A177-3AD203B41FA5}">
                      <a16:colId xmlns:a16="http://schemas.microsoft.com/office/drawing/2014/main" val="1908889597"/>
                    </a:ext>
                  </a:extLst>
                </a:gridCol>
                <a:gridCol w="1125417">
                  <a:extLst>
                    <a:ext uri="{9D8B030D-6E8A-4147-A177-3AD203B41FA5}">
                      <a16:colId xmlns:a16="http://schemas.microsoft.com/office/drawing/2014/main" val="3029387457"/>
                    </a:ext>
                  </a:extLst>
                </a:gridCol>
                <a:gridCol w="1327827">
                  <a:extLst>
                    <a:ext uri="{9D8B030D-6E8A-4147-A177-3AD203B41FA5}">
                      <a16:colId xmlns:a16="http://schemas.microsoft.com/office/drawing/2014/main" val="2740966936"/>
                    </a:ext>
                  </a:extLst>
                </a:gridCol>
                <a:gridCol w="1340887">
                  <a:extLst>
                    <a:ext uri="{9D8B030D-6E8A-4147-A177-3AD203B41FA5}">
                      <a16:colId xmlns:a16="http://schemas.microsoft.com/office/drawing/2014/main" val="2926266960"/>
                    </a:ext>
                  </a:extLst>
                </a:gridCol>
                <a:gridCol w="1108921">
                  <a:extLst>
                    <a:ext uri="{9D8B030D-6E8A-4147-A177-3AD203B41FA5}">
                      <a16:colId xmlns:a16="http://schemas.microsoft.com/office/drawing/2014/main" val="3377435795"/>
                    </a:ext>
                  </a:extLst>
                </a:gridCol>
                <a:gridCol w="1078858">
                  <a:extLst>
                    <a:ext uri="{9D8B030D-6E8A-4147-A177-3AD203B41FA5}">
                      <a16:colId xmlns:a16="http://schemas.microsoft.com/office/drawing/2014/main" val="278043231"/>
                    </a:ext>
                  </a:extLst>
                </a:gridCol>
                <a:gridCol w="974765">
                  <a:extLst>
                    <a:ext uri="{9D8B030D-6E8A-4147-A177-3AD203B41FA5}">
                      <a16:colId xmlns:a16="http://schemas.microsoft.com/office/drawing/2014/main" val="4009657969"/>
                    </a:ext>
                  </a:extLst>
                </a:gridCol>
              </a:tblGrid>
              <a:tr h="28436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 2025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2026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  2027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 2028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2029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2031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471423848"/>
                  </a:ext>
                </a:extLst>
              </a:tr>
              <a:tr h="35737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Opening Balance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$172,052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$244,734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 $178,734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u="none" strike="noStrike" dirty="0">
                          <a:effectLst/>
                        </a:rPr>
                        <a:t> </a:t>
                      </a: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$37,734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$38,234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$98,734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$159,234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83014196"/>
                  </a:ext>
                </a:extLst>
              </a:tr>
              <a:tr h="321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effectLst/>
                        </a:rPr>
                        <a:t>Budgeted Contribution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 $70,000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$70,000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$80,000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$80,000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 $60,000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$60,000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842961803"/>
                  </a:ext>
                </a:extLst>
              </a:tr>
              <a:tr h="5379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Grants Received (50%)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$222,000 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716221826"/>
                  </a:ext>
                </a:extLst>
              </a:tr>
              <a:tr h="270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Interest Earned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$6,670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062561926"/>
                  </a:ext>
                </a:extLst>
              </a:tr>
              <a:tr h="385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New pickup truck (F350)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rgbClr val="2409E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rgbClr val="2409E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($65,000)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199891764"/>
                  </a:ext>
                </a:extLst>
              </a:tr>
              <a:tr h="288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Building fixtures &amp; furn.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($6,000)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8982687"/>
                  </a:ext>
                </a:extLst>
              </a:tr>
              <a:tr h="270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Skid Steer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rgbClr val="2409E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rgbClr val="2409E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($15,000)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588534283"/>
                  </a:ext>
                </a:extLst>
              </a:tr>
              <a:tr h="455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10’ harvester ($444,000)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   ($222,000)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($222,000)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 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93205869"/>
                  </a:ext>
                </a:extLst>
              </a:tr>
              <a:tr h="270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Capitalized expenses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($3,988)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73576866"/>
                  </a:ext>
                </a:extLst>
              </a:tr>
              <a:tr h="323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 err="1">
                          <a:solidFill>
                            <a:srgbClr val="2409E9"/>
                          </a:solidFill>
                          <a:effectLst/>
                        </a:rPr>
                        <a:t>Downpmt</a:t>
                      </a:r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. land/</a:t>
                      </a:r>
                      <a:r>
                        <a:rPr lang="en-US" sz="1900" u="none" strike="noStrike" dirty="0" err="1">
                          <a:solidFill>
                            <a:srgbClr val="2409E9"/>
                          </a:solidFill>
                          <a:effectLst/>
                        </a:rPr>
                        <a:t>bldg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($135,000)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 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42134456"/>
                  </a:ext>
                </a:extLst>
              </a:tr>
              <a:tr h="23923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Ending Balance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$244,734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$178,734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$37,734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$38,234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$98,734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$159,234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$219,734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752852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19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DF401-2ACE-267D-BB0D-22ED9C675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01063-DDD0-25F4-2716-7EECCEBCB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2183"/>
            <a:ext cx="10515600" cy="6342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Five-Year Capital Plan </a:t>
            </a:r>
            <a:br>
              <a:rPr lang="en-US" sz="3600" b="1" dirty="0"/>
            </a:br>
            <a:r>
              <a:rPr lang="en-US" sz="3600" b="1" dirty="0">
                <a:highlight>
                  <a:srgbClr val="FFFF00"/>
                </a:highlight>
              </a:rPr>
              <a:t>with Updates for Membership Approval</a:t>
            </a:r>
            <a:br>
              <a:rPr lang="en-US" sz="3600" b="1" dirty="0"/>
            </a:br>
            <a:endParaRPr lang="en-US" sz="36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46B2D4-9EE5-5675-2CE6-60CA5FFD66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393549"/>
              </p:ext>
            </p:extLst>
          </p:nvPr>
        </p:nvGraphicFramePr>
        <p:xfrm>
          <a:off x="880731" y="1246417"/>
          <a:ext cx="10735772" cy="4831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2474">
                  <a:extLst>
                    <a:ext uri="{9D8B030D-6E8A-4147-A177-3AD203B41FA5}">
                      <a16:colId xmlns:a16="http://schemas.microsoft.com/office/drawing/2014/main" val="1131311648"/>
                    </a:ext>
                  </a:extLst>
                </a:gridCol>
                <a:gridCol w="1226623">
                  <a:extLst>
                    <a:ext uri="{9D8B030D-6E8A-4147-A177-3AD203B41FA5}">
                      <a16:colId xmlns:a16="http://schemas.microsoft.com/office/drawing/2014/main" val="1908889597"/>
                    </a:ext>
                  </a:extLst>
                </a:gridCol>
                <a:gridCol w="1125417">
                  <a:extLst>
                    <a:ext uri="{9D8B030D-6E8A-4147-A177-3AD203B41FA5}">
                      <a16:colId xmlns:a16="http://schemas.microsoft.com/office/drawing/2014/main" val="3029387457"/>
                    </a:ext>
                  </a:extLst>
                </a:gridCol>
                <a:gridCol w="1327827">
                  <a:extLst>
                    <a:ext uri="{9D8B030D-6E8A-4147-A177-3AD203B41FA5}">
                      <a16:colId xmlns:a16="http://schemas.microsoft.com/office/drawing/2014/main" val="2740966936"/>
                    </a:ext>
                  </a:extLst>
                </a:gridCol>
                <a:gridCol w="1354065">
                  <a:extLst>
                    <a:ext uri="{9D8B030D-6E8A-4147-A177-3AD203B41FA5}">
                      <a16:colId xmlns:a16="http://schemas.microsoft.com/office/drawing/2014/main" val="2926266960"/>
                    </a:ext>
                  </a:extLst>
                </a:gridCol>
                <a:gridCol w="1095743">
                  <a:extLst>
                    <a:ext uri="{9D8B030D-6E8A-4147-A177-3AD203B41FA5}">
                      <a16:colId xmlns:a16="http://schemas.microsoft.com/office/drawing/2014/main" val="3377435795"/>
                    </a:ext>
                  </a:extLst>
                </a:gridCol>
                <a:gridCol w="1078858">
                  <a:extLst>
                    <a:ext uri="{9D8B030D-6E8A-4147-A177-3AD203B41FA5}">
                      <a16:colId xmlns:a16="http://schemas.microsoft.com/office/drawing/2014/main" val="278043231"/>
                    </a:ext>
                  </a:extLst>
                </a:gridCol>
                <a:gridCol w="974765">
                  <a:extLst>
                    <a:ext uri="{9D8B030D-6E8A-4147-A177-3AD203B41FA5}">
                      <a16:colId xmlns:a16="http://schemas.microsoft.com/office/drawing/2014/main" val="4009657969"/>
                    </a:ext>
                  </a:extLst>
                </a:gridCol>
              </a:tblGrid>
              <a:tr h="28436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 2025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2026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  2027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   2028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2029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2030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2031</a:t>
                      </a:r>
                    </a:p>
                  </a:txBody>
                  <a:tcPr marL="2776" marR="2776" marT="2776" marB="0" anchor="ctr"/>
                </a:tc>
                <a:extLst>
                  <a:ext uri="{0D108BD9-81ED-4DB2-BD59-A6C34878D82A}">
                    <a16:rowId xmlns:a16="http://schemas.microsoft.com/office/drawing/2014/main" val="471423848"/>
                  </a:ext>
                </a:extLst>
              </a:tr>
              <a:tr h="35737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Opening Balance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$172,052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$244,734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 $157,134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u="none" strike="noStrike" dirty="0">
                          <a:effectLst/>
                        </a:rPr>
                        <a:t> </a:t>
                      </a: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$47,134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$16,634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$77,134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$137,634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83014196"/>
                  </a:ext>
                </a:extLst>
              </a:tr>
              <a:tr h="308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effectLst/>
                        </a:rPr>
                        <a:t>Budgeted Contribution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 $70,000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$70,000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$80,000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$80,000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  $60,000 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$60,000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842961803"/>
                  </a:ext>
                </a:extLst>
              </a:tr>
              <a:tr h="3241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Grants Received (50%)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$111,000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$111,000 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716221826"/>
                  </a:ext>
                </a:extLst>
              </a:tr>
              <a:tr h="270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Interest Earned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$6,670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062561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New pickup truck (F350)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u="none" strike="noStrike" kern="1200" dirty="0">
                          <a:solidFill>
                            <a:srgbClr val="2409E9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($65,000)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rgbClr val="2409E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199891764"/>
                  </a:ext>
                </a:extLst>
              </a:tr>
              <a:tr h="404323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Building fixtures &amp; furn. 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($6,000)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8982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Skid Steer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u="none" strike="noStrike" kern="1200" dirty="0">
                          <a:solidFill>
                            <a:srgbClr val="2409E9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($15,000)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u="none" strike="noStrike" kern="1200" dirty="0">
                        <a:solidFill>
                          <a:srgbClr val="2409E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588534283"/>
                  </a:ext>
                </a:extLst>
              </a:tr>
              <a:tr h="455099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10’ harvester ($444,000)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   ($222,000)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($222,000)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 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93205869"/>
                  </a:ext>
                </a:extLst>
              </a:tr>
              <a:tr h="270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Capitalized expenses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($3,988)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73576866"/>
                  </a:ext>
                </a:extLst>
              </a:tr>
              <a:tr h="270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Pontoon – </a:t>
                      </a:r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highlight>
                            <a:srgbClr val="FFFF00"/>
                          </a:highlight>
                          <a:latin typeface="Aptos Narrow" panose="020B0004020202020204" pitchFamily="34" charset="0"/>
                        </a:rPr>
                        <a:t>needs approval</a:t>
                      </a:r>
                    </a:p>
                  </a:txBody>
                  <a:tcPr marL="2776" marR="2776" marT="277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($15,000)</a:t>
                      </a:r>
                    </a:p>
                  </a:txBody>
                  <a:tcPr marL="2776" marR="2776" marT="2776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831380659"/>
                  </a:ext>
                </a:extLst>
              </a:tr>
              <a:tr h="323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 err="1">
                          <a:solidFill>
                            <a:srgbClr val="2409E9"/>
                          </a:solidFill>
                          <a:effectLst/>
                        </a:rPr>
                        <a:t>Downpmt</a:t>
                      </a:r>
                      <a:r>
                        <a:rPr lang="en-US" sz="1900" u="none" strike="noStrike" dirty="0">
                          <a:solidFill>
                            <a:srgbClr val="2409E9"/>
                          </a:solidFill>
                          <a:effectLst/>
                        </a:rPr>
                        <a:t>. land/</a:t>
                      </a:r>
                      <a:r>
                        <a:rPr lang="en-US" sz="1900" u="none" strike="noStrike" dirty="0" err="1">
                          <a:solidFill>
                            <a:srgbClr val="2409E9"/>
                          </a:solidFill>
                          <a:effectLst/>
                        </a:rPr>
                        <a:t>bldg</a:t>
                      </a:r>
                      <a:endParaRPr lang="en-US" sz="19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($132,000)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u="none" strike="noStrike" dirty="0">
                          <a:effectLst/>
                        </a:rPr>
                        <a:t> 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42134456"/>
                  </a:ext>
                </a:extLst>
              </a:tr>
              <a:tr h="323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Building (</a:t>
                      </a:r>
                      <a:r>
                        <a:rPr lang="en-US" sz="1900" b="0" i="0" u="none" strike="noStrike" dirty="0" err="1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storage,bollards</a:t>
                      </a:r>
                      <a:r>
                        <a:rPr lang="en-US" sz="1900" b="0" i="0" u="none" strike="noStrike" dirty="0">
                          <a:solidFill>
                            <a:srgbClr val="2409E9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ptos Narrow" panose="020B0004020202020204" pitchFamily="34" charset="0"/>
                        </a:rPr>
                        <a:t>($9,600)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19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057269880"/>
                  </a:ext>
                </a:extLst>
              </a:tr>
              <a:tr h="23923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Ending Balance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$244,734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$157,134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$47,134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$16,634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$77,134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$137,634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$198,134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752852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149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6135C-47F2-8C5A-6B88-79BADD71D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B4B-8EEA-F928-8514-E53085AC9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525"/>
            <a:ext cx="10515600" cy="5610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            2027 Financials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6AB5C51-A364-3BCA-CD4C-8AD2E3F9D7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395673"/>
              </p:ext>
            </p:extLst>
          </p:nvPr>
        </p:nvGraphicFramePr>
        <p:xfrm>
          <a:off x="792126" y="1004777"/>
          <a:ext cx="10706986" cy="5077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9015">
                  <a:extLst>
                    <a:ext uri="{9D8B030D-6E8A-4147-A177-3AD203B41FA5}">
                      <a16:colId xmlns:a16="http://schemas.microsoft.com/office/drawing/2014/main" val="1131311648"/>
                    </a:ext>
                  </a:extLst>
                </a:gridCol>
                <a:gridCol w="1653809">
                  <a:extLst>
                    <a:ext uri="{9D8B030D-6E8A-4147-A177-3AD203B41FA5}">
                      <a16:colId xmlns:a16="http://schemas.microsoft.com/office/drawing/2014/main" val="1380797951"/>
                    </a:ext>
                  </a:extLst>
                </a:gridCol>
                <a:gridCol w="1768565">
                  <a:extLst>
                    <a:ext uri="{9D8B030D-6E8A-4147-A177-3AD203B41FA5}">
                      <a16:colId xmlns:a16="http://schemas.microsoft.com/office/drawing/2014/main" val="1908889597"/>
                    </a:ext>
                  </a:extLst>
                </a:gridCol>
                <a:gridCol w="1553470">
                  <a:extLst>
                    <a:ext uri="{9D8B030D-6E8A-4147-A177-3AD203B41FA5}">
                      <a16:colId xmlns:a16="http://schemas.microsoft.com/office/drawing/2014/main" val="3029387457"/>
                    </a:ext>
                  </a:extLst>
                </a:gridCol>
                <a:gridCol w="1872127">
                  <a:extLst>
                    <a:ext uri="{9D8B030D-6E8A-4147-A177-3AD203B41FA5}">
                      <a16:colId xmlns:a16="http://schemas.microsoft.com/office/drawing/2014/main" val="2740966936"/>
                    </a:ext>
                  </a:extLst>
                </a:gridCol>
              </a:tblGrid>
              <a:tr h="49601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2026B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  2026P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2027B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    </a:t>
                      </a:r>
                      <a:r>
                        <a:rPr lang="en-US" sz="2200" b="1" u="none" strike="noStrike" dirty="0">
                          <a:effectLst/>
                        </a:rPr>
                        <a:t>’26B to ’27B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71423848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Tax Revenue – Operations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$253,651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$253,236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$250,962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-1.1%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83014196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Tax Revenue - Capital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$70,000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$70,000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$80,000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14.3%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55585450"/>
                  </a:ext>
                </a:extLst>
              </a:tr>
              <a:tr h="39882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Total Tax Revenues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$323, 651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 $323,236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$330,962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2.3%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842961803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Other Income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$1,400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$18,639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$7,090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716221826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Carryover from prior year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$33,972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$33,972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062561926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Total Funds Available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$325,051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$375,847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$372,024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14.5%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199891764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endParaRPr lang="en-US" sz="2400" b="1" u="none" strike="noStrike" dirty="0">
                        <a:effectLst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2409E9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182865426"/>
                  </a:ext>
                </a:extLst>
              </a:tr>
              <a:tr h="33830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Operating Expenses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$267,306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$262,307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$292,024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9.2%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8982687"/>
                  </a:ext>
                </a:extLst>
              </a:tr>
              <a:tr h="36477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Capital Reserve Contribution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14.3%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93205869"/>
                  </a:ext>
                </a:extLst>
              </a:tr>
              <a:tr h="45309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 Expenses + Cap. Contrib.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$337,306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$332,307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$372,024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10.3%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523593646"/>
                  </a:ext>
                </a:extLst>
              </a:tr>
              <a:tr h="412387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229453816"/>
                  </a:ext>
                </a:extLst>
              </a:tr>
              <a:tr h="36088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Carryover/Surplus(Deficit)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$43,540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02053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061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62518-0F6A-A94C-23AB-CA7BC596B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1ABBC-3E86-FC3B-54C5-2DDEB26BE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84"/>
            <a:ext cx="10554586" cy="113768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  2027 Projected</a:t>
            </a:r>
            <a:br>
              <a:rPr lang="en-US" sz="3600" b="1" dirty="0"/>
            </a:br>
            <a:r>
              <a:rPr lang="en-US" sz="3600" b="1" dirty="0"/>
              <a:t>Operating Expenses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C4606A6-539C-5415-B781-CABE4A09A6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537494"/>
              </p:ext>
            </p:extLst>
          </p:nvPr>
        </p:nvGraphicFramePr>
        <p:xfrm>
          <a:off x="1461977" y="1483242"/>
          <a:ext cx="10542181" cy="46416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58610">
                  <a:extLst>
                    <a:ext uri="{9D8B030D-6E8A-4147-A177-3AD203B41FA5}">
                      <a16:colId xmlns:a16="http://schemas.microsoft.com/office/drawing/2014/main" val="1131311648"/>
                    </a:ext>
                  </a:extLst>
                </a:gridCol>
                <a:gridCol w="1425889">
                  <a:extLst>
                    <a:ext uri="{9D8B030D-6E8A-4147-A177-3AD203B41FA5}">
                      <a16:colId xmlns:a16="http://schemas.microsoft.com/office/drawing/2014/main" val="1380797951"/>
                    </a:ext>
                  </a:extLst>
                </a:gridCol>
                <a:gridCol w="1460056">
                  <a:extLst>
                    <a:ext uri="{9D8B030D-6E8A-4147-A177-3AD203B41FA5}">
                      <a16:colId xmlns:a16="http://schemas.microsoft.com/office/drawing/2014/main" val="1908889597"/>
                    </a:ext>
                  </a:extLst>
                </a:gridCol>
                <a:gridCol w="1279386">
                  <a:extLst>
                    <a:ext uri="{9D8B030D-6E8A-4147-A177-3AD203B41FA5}">
                      <a16:colId xmlns:a16="http://schemas.microsoft.com/office/drawing/2014/main" val="3029387457"/>
                    </a:ext>
                  </a:extLst>
                </a:gridCol>
                <a:gridCol w="1541821">
                  <a:extLst>
                    <a:ext uri="{9D8B030D-6E8A-4147-A177-3AD203B41FA5}">
                      <a16:colId xmlns:a16="http://schemas.microsoft.com/office/drawing/2014/main" val="2740966936"/>
                    </a:ext>
                  </a:extLst>
                </a:gridCol>
                <a:gridCol w="1676419">
                  <a:extLst>
                    <a:ext uri="{9D8B030D-6E8A-4147-A177-3AD203B41FA5}">
                      <a16:colId xmlns:a16="http://schemas.microsoft.com/office/drawing/2014/main" val="2926266960"/>
                    </a:ext>
                  </a:extLst>
                </a:gridCol>
              </a:tblGrid>
              <a:tr h="419986">
                <a:tc>
                  <a:txBody>
                    <a:bodyPr/>
                    <a:lstStyle/>
                    <a:p>
                      <a:pPr algn="l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2025A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2026B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2026P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2027B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’26B to ’27B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71423848"/>
                  </a:ext>
                </a:extLst>
              </a:tr>
              <a:tr h="35517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Weed Harvesting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$31,191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$42,000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 $42,910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 $44,577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+6.1%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293205869"/>
                  </a:ext>
                </a:extLst>
              </a:tr>
              <a:tr h="35517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Chemical Treatment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$68,827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$75,000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$45,143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$70,000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-6.7%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630695237"/>
                  </a:ext>
                </a:extLst>
              </a:tr>
              <a:tr h="35517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Permits &amp; Surveys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$10,400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$9,000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$30,317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$15,948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+77%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278853607"/>
                  </a:ext>
                </a:extLst>
              </a:tr>
              <a:tr h="35517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Barley Straw Project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$2,100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-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685439120"/>
                  </a:ext>
                </a:extLst>
              </a:tr>
              <a:tr h="371435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Wildlife Management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28955786"/>
                  </a:ext>
                </a:extLst>
              </a:tr>
              <a:tr h="4017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Fish Stocking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229052675"/>
                  </a:ext>
                </a:extLst>
              </a:tr>
              <a:tr h="38280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Bog Removal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$40,839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$42,386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$51,817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$53,090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+25.3%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1229453816"/>
                  </a:ext>
                </a:extLst>
              </a:tr>
              <a:tr h="413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Repair &amp; Maintenance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$25,925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$33,000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$33,000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$35,000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+6.1%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3502053353"/>
                  </a:ext>
                </a:extLst>
              </a:tr>
              <a:tr h="413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Storage/Debt Service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$18,500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$11,100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$25,289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+36.7%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529198197"/>
                  </a:ext>
                </a:extLst>
              </a:tr>
              <a:tr h="37522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General &amp; Admin.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$34,934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u="none" strike="noStrike" dirty="0">
                          <a:effectLst/>
                        </a:rPr>
                        <a:t>$40,420 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$40,020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$41,120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+1.7%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242134456"/>
                  </a:ext>
                </a:extLst>
              </a:tr>
              <a:tr h="443449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Operating Expense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$221,716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$267,306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$262,307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$292,024</a:t>
                      </a:r>
                    </a:p>
                  </a:txBody>
                  <a:tcPr marL="2776" marR="2776" marT="277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+9.2%</a:t>
                      </a:r>
                    </a:p>
                  </a:txBody>
                  <a:tcPr marL="2776" marR="2776" marT="2776" marB="0" anchor="b"/>
                </a:tc>
                <a:extLst>
                  <a:ext uri="{0D108BD9-81ED-4DB2-BD59-A6C34878D82A}">
                    <a16:rowId xmlns:a16="http://schemas.microsoft.com/office/drawing/2014/main" val="4251376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057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714251"/>
            <a:ext cx="9144000" cy="59651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>
                <a:solidFill>
                  <a:srgbClr val="222222"/>
                </a:solidFill>
                <a:effectLst/>
              </a:rPr>
              <a:t>Financial Examination Report</a:t>
            </a:r>
            <a:br>
              <a:rPr lang="en-US" b="1" i="0" dirty="0">
                <a:solidFill>
                  <a:srgbClr val="222222"/>
                </a:solidFill>
                <a:effectLst/>
              </a:rPr>
            </a:br>
            <a:endParaRPr lang="en-US" sz="2200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43739"/>
            <a:ext cx="10515600" cy="4115681"/>
          </a:xfrm>
        </p:spPr>
        <p:txBody>
          <a:bodyPr>
            <a:normAutofit/>
          </a:bodyPr>
          <a:lstStyle/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361058" y="6257165"/>
            <a:ext cx="33337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      Don Olinger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46886" y="1508083"/>
            <a:ext cx="89339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93E4AC-4B50-C8F1-9CED-252050C4CD81}"/>
              </a:ext>
            </a:extLst>
          </p:cNvPr>
          <p:cNvSpPr txBox="1"/>
          <p:nvPr/>
        </p:nvSpPr>
        <p:spPr>
          <a:xfrm>
            <a:off x="1417675" y="1743739"/>
            <a:ext cx="9936125" cy="35086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2409E9"/>
                </a:solidFill>
              </a:rPr>
              <a:t>Financial review conducted by Don Olinger (examiner since 2020)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Performed verification of: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/>
              <a:t> tax receipts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/>
              <a:t>operational &amp; capital  disbursements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All tax assessments received as budgeted/approved by electors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97% of exp. validated for proper approval, documentation and purpose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District’s revenues &amp; expenses for 2025 are accurately reflected in the information provided to electors for the 2026  Annual Meeting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9533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12015-AA96-DBE6-16F4-1EF4169C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541"/>
            <a:ext cx="10515600" cy="87186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Introduction of Candidates</a:t>
            </a:r>
            <a:br>
              <a:rPr lang="en-US" b="1" dirty="0"/>
            </a:br>
            <a:r>
              <a:rPr lang="en-US" b="1" dirty="0"/>
              <a:t>for Two 3-Year Terms and Voting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3E8F3-92A8-BFBB-43C9-AD6DF65A5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239" y="3205715"/>
            <a:ext cx="6799522" cy="22700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409E9"/>
                </a:solidFill>
              </a:rPr>
              <a:t>Dan Berg</a:t>
            </a:r>
          </a:p>
          <a:p>
            <a:pPr marL="0" indent="0" algn="ctr">
              <a:buNone/>
            </a:pPr>
            <a:r>
              <a:rPr lang="en-US" dirty="0"/>
              <a:t>Incumbent (Treasurer)</a:t>
            </a:r>
          </a:p>
          <a:p>
            <a:pPr marL="0" indent="0" algn="ctr">
              <a:buNone/>
            </a:pPr>
            <a:endParaRPr lang="en-US" sz="3600" b="1" dirty="0">
              <a:solidFill>
                <a:srgbClr val="2409E9"/>
              </a:solidFill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2409E9"/>
                </a:solidFill>
              </a:rPr>
              <a:t>Pete Green</a:t>
            </a:r>
          </a:p>
          <a:p>
            <a:pPr marL="0" indent="0" algn="ct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350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0B02-BD3E-481F-9941-9BED007A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224" y="365125"/>
            <a:ext cx="8791575" cy="1325563"/>
          </a:xfrm>
        </p:spPr>
        <p:txBody>
          <a:bodyPr/>
          <a:lstStyle/>
          <a:p>
            <a:pPr algn="ctr"/>
            <a:r>
              <a:rPr lang="en-US" b="1" dirty="0"/>
              <a:t>Comments by Sheriff Dave Gerber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F841B6-AA51-58BA-552C-22D48B82B6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27" y="1773530"/>
            <a:ext cx="5181600" cy="4093579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C06A8F9-8852-4841-0D5F-187C1A8157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562224" y="1773530"/>
            <a:ext cx="2729052" cy="40935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458B4E-0130-D946-A5B0-6B67291AAC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7" y="200380"/>
            <a:ext cx="194935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49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3A927120-EEA8-0F68-4F40-661B386F1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65667" y="4889435"/>
            <a:ext cx="1994170" cy="1566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3945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Wildlife Management</a:t>
            </a:r>
            <a:endParaRPr lang="en-US" sz="22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200" y="1185530"/>
            <a:ext cx="10709031" cy="3631891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9461" y="5977086"/>
            <a:ext cx="2990804" cy="371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prstClr val="black"/>
                </a:solidFill>
              </a:rPr>
              <a:t>Bob Montes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B5BA5A8-8262-8F41-A73C-9C603DE74F32}"/>
              </a:ext>
            </a:extLst>
          </p:cNvPr>
          <p:cNvSpPr txBox="1">
            <a:spLocks/>
          </p:cNvSpPr>
          <p:nvPr/>
        </p:nvSpPr>
        <p:spPr>
          <a:xfrm>
            <a:off x="1524000" y="169068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38E89-1DBA-12F6-B8BD-ED0E6B050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18461" y="5611965"/>
            <a:ext cx="1310581" cy="7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11ED28-D42A-E4E1-A6DA-7F57CD6A1FAF}"/>
              </a:ext>
            </a:extLst>
          </p:cNvPr>
          <p:cNvSpPr txBox="1"/>
          <p:nvPr/>
        </p:nvSpPr>
        <p:spPr>
          <a:xfrm>
            <a:off x="1927373" y="1418946"/>
            <a:ext cx="8899451" cy="30162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marR="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Successful goose round up again this year</a:t>
            </a:r>
          </a:p>
          <a:p>
            <a:pPr marL="285750" marR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Volunteers helped Dept. of Agriculture collect 48 geese </a:t>
            </a:r>
            <a:r>
              <a:rPr lang="en-US" sz="2800" kern="1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Whitewater Lake 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Gratefully thank volunteers for mitigation and removal of disease carrying birds</a:t>
            </a:r>
          </a:p>
          <a:p>
            <a:pPr marL="285750" marR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800" kern="1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to our new team leader, Bob Montes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578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7E1C1-65D9-9EA7-60D3-10FAA3D6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438" y="365126"/>
            <a:ext cx="9063361" cy="799868"/>
          </a:xfrm>
        </p:spPr>
        <p:txBody>
          <a:bodyPr/>
          <a:lstStyle/>
          <a:p>
            <a:r>
              <a:rPr lang="en-US" dirty="0"/>
              <a:t>		Fish Management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864406C-EF31-C8B5-E4C2-C8E0FFE4B3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3123" y="1857296"/>
            <a:ext cx="3129880" cy="234661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3E28659-A584-E1B6-487D-20EA35FD99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557" y="573437"/>
            <a:ext cx="2204633" cy="29388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BA36AEC-4A58-CA54-9C1E-88877943A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790" y="1307427"/>
            <a:ext cx="3890074" cy="30575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0823D42-3F3D-1591-72E8-55330081ED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454" y="4359225"/>
            <a:ext cx="4680488" cy="229929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184899-A6F1-D386-0152-51539ACCCF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9494" y="3802250"/>
            <a:ext cx="2877519" cy="24719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D6AE84-4AB2-F701-0B41-17EBFCA40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554" y="4202368"/>
            <a:ext cx="2181388" cy="3129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0ECD32-6AAB-C27D-5663-DA758D2B1D10}"/>
              </a:ext>
            </a:extLst>
          </p:cNvPr>
          <p:cNvSpPr txBox="1"/>
          <p:nvPr/>
        </p:nvSpPr>
        <p:spPr>
          <a:xfrm>
            <a:off x="-1174898" y="-37214"/>
            <a:ext cx="1532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9D7FB-2EB0-514A-B1B4-635456056F08}"/>
              </a:ext>
            </a:extLst>
          </p:cNvPr>
          <p:cNvSpPr txBox="1"/>
          <p:nvPr/>
        </p:nvSpPr>
        <p:spPr>
          <a:xfrm>
            <a:off x="-1866014" y="-74428"/>
            <a:ext cx="1532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</p:spTree>
    <p:extLst>
      <p:ext uri="{BB962C8B-B14F-4D97-AF65-F5344CB8AC3E}">
        <p14:creationId xmlns:p14="http://schemas.microsoft.com/office/powerpoint/2010/main" val="906476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A066C-1830-D51C-EF49-EF60D8032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082FB-193D-B9B1-1089-7AF734289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656782"/>
            <a:ext cx="9725025" cy="1430079"/>
          </a:xfrm>
        </p:spPr>
        <p:txBody>
          <a:bodyPr>
            <a:noAutofit/>
          </a:bodyPr>
          <a:lstStyle/>
          <a:p>
            <a:pPr algn="ctr"/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Whitewater-Rice Lakes Management District </a:t>
            </a:r>
            <a:br>
              <a:rPr lang="en-US" sz="3600" b="1" dirty="0"/>
            </a:br>
            <a:r>
              <a:rPr lang="en-US" sz="3600" b="1" dirty="0"/>
              <a:t>2025 Annual Meeting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 </a:t>
            </a:r>
            <a:endParaRPr lang="en-US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24987-F122-1825-7385-75040C4E9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465" y="2604977"/>
            <a:ext cx="8694109" cy="35171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10:50  Five-Minute Break</a:t>
            </a:r>
          </a:p>
          <a:p>
            <a:pPr>
              <a:lnSpc>
                <a:spcPct val="150000"/>
              </a:lnSpc>
            </a:pPr>
            <a:r>
              <a:rPr lang="en-US" b="1" dirty="0"/>
              <a:t>10:55  GWLPOA Overview – Amy Rodgers</a:t>
            </a:r>
          </a:p>
          <a:p>
            <a:pPr marL="0" indent="0">
              <a:lnSpc>
                <a:spcPct val="100000"/>
              </a:lnSpc>
              <a:buNone/>
            </a:pPr>
            <a:endParaRPr lang="en-US" b="1" dirty="0">
              <a:solidFill>
                <a:srgbClr val="000099"/>
              </a:solidFill>
              <a:latin typeface="Calibri" panose="020F050202020403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06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6FBD-E340-1B68-3C0C-453291927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799" y="365126"/>
            <a:ext cx="9534525" cy="91609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Whitewater-Rice Lake Management District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9BF25-5B95-D8C3-8D18-DE8E1BFA9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716" y="1354501"/>
            <a:ext cx="8835656" cy="5280214"/>
          </a:xfrm>
        </p:spPr>
        <p:txBody>
          <a:bodyPr numCol="1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Founded 1986 under Ch 33:</a:t>
            </a:r>
            <a:endParaRPr lang="en-US" sz="2400" dirty="0">
              <a:sym typeface="Wingdings" panose="05000000000000000000" pitchFamily="2" charset="2"/>
            </a:endParaRPr>
          </a:p>
          <a:p>
            <a:pPr marL="91440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solidFill>
                  <a:srgbClr val="2409E9"/>
                </a:solidFill>
              </a:rPr>
              <a:t>To maintain, protect and improve the quality of lake conditions for the mutual good of property owners and the lake environment.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DNR authority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Central governing event 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Approve budget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Elect commissioners 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Approve capital projects:  $10,000+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Approve debt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Voting members: owners (on deed) &amp; electors (registered voters)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  <a:p>
            <a:pPr marL="914400" lvl="2" indent="0">
              <a:buNone/>
            </a:pPr>
            <a:endParaRPr lang="en-US" sz="2400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270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D96F-6813-1D6A-8CDF-D4F86E90F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656782"/>
            <a:ext cx="9725025" cy="1430079"/>
          </a:xfrm>
        </p:spPr>
        <p:txBody>
          <a:bodyPr>
            <a:noAutofit/>
          </a:bodyPr>
          <a:lstStyle/>
          <a:p>
            <a:pPr algn="ctr"/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Whitewater-Rice Lakes Management District </a:t>
            </a:r>
            <a:br>
              <a:rPr lang="en-US" sz="3600" b="1" dirty="0"/>
            </a:br>
            <a:r>
              <a:rPr lang="en-US" sz="3600" b="1" dirty="0"/>
              <a:t>2026 Annual Meeting Continues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 </a:t>
            </a:r>
            <a:endParaRPr lang="en-US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A5E82-06FF-FC4B-5E2F-39783EF88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975" y="2210687"/>
            <a:ext cx="9372600" cy="37329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11:00  </a:t>
            </a:r>
            <a:r>
              <a:rPr lang="en-US" sz="2400" dirty="0">
                <a:solidFill>
                  <a:srgbClr val="2409E9"/>
                </a:solidFill>
              </a:rPr>
              <a:t>Election Results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11:05  </a:t>
            </a:r>
            <a:r>
              <a:rPr lang="en-US" sz="2400" dirty="0">
                <a:solidFill>
                  <a:srgbClr val="2409E9"/>
                </a:solidFill>
              </a:rPr>
              <a:t>Input from Township Chairs</a:t>
            </a:r>
          </a:p>
          <a:p>
            <a:pPr lvl="2">
              <a:lnSpc>
                <a:spcPct val="100000"/>
              </a:lnSpc>
            </a:pPr>
            <a:r>
              <a:rPr lang="en-US" sz="2400" dirty="0"/>
              <a:t>Jon Tanis, Whitewater</a:t>
            </a:r>
          </a:p>
          <a:p>
            <a:pPr lvl="2">
              <a:lnSpc>
                <a:spcPct val="100000"/>
              </a:lnSpc>
            </a:pPr>
            <a:r>
              <a:rPr lang="en-US" sz="2400" dirty="0"/>
              <a:t>Donna Jones, Richmond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11:15  </a:t>
            </a:r>
            <a:r>
              <a:rPr lang="en-US" sz="2400" dirty="0">
                <a:solidFill>
                  <a:srgbClr val="2409E9"/>
                </a:solidFill>
              </a:rPr>
              <a:t>Ongoing Discussion/Member Input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11:30  </a:t>
            </a:r>
            <a:r>
              <a:rPr lang="en-US" sz="2400" dirty="0">
                <a:solidFill>
                  <a:srgbClr val="2409E9"/>
                </a:solidFill>
              </a:rPr>
              <a:t>Adjournment: Next meeting August 21, 2027</a:t>
            </a:r>
          </a:p>
        </p:txBody>
      </p:sp>
    </p:spTree>
    <p:extLst>
      <p:ext uri="{BB962C8B-B14F-4D97-AF65-F5344CB8AC3E}">
        <p14:creationId xmlns:p14="http://schemas.microsoft.com/office/powerpoint/2010/main" val="269784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BFD21-5BA6-EDDA-664B-4EB6C397B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3EB49-C790-9840-AB6A-6B4594925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850"/>
            <a:ext cx="10515600" cy="892208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/>
              <a:t>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E11AF-05D4-8770-331B-A06C120D5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7275" y="1435395"/>
            <a:ext cx="5038725" cy="5249816"/>
          </a:xfrm>
        </p:spPr>
        <p:txBody>
          <a:bodyPr>
            <a:noAutofit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9:00  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to Order 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Carol Ducommun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Chair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 Remarks</a:t>
            </a: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Introductions </a:t>
            </a:r>
            <a:r>
              <a:rPr lang="en-US" sz="1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Board Members &amp; Employees</a:t>
            </a:r>
            <a:r>
              <a:rPr lang="en-US" sz="16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endParaRPr lang="en-US" sz="16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 2025 Annual Meeting Minutes</a:t>
            </a: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9:05 Review by Commissioners: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Aquatic Plant Management – Carol Ducommun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Bog Removal – Bob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Szcinski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Equipment - Chuck Chamberlain</a:t>
            </a: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Update – Chuck Chamberlain and 	 Carol Ducommun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Financials:</a:t>
            </a:r>
          </a:p>
          <a:p>
            <a:pPr marL="14287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&amp; 2026 Fin. Review – Dan Berg</a:t>
            </a:r>
          </a:p>
          <a:p>
            <a:pPr marL="1428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*2027 Capital Plan –  Chuck Chamberlain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28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*2027 Proposed Budget – Dan Berg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28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Review – Don Olinger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10:25 Introduction of Candidates &amp; Voting</a:t>
            </a:r>
          </a:p>
          <a:p>
            <a:pPr marL="14287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*Dan Berg and Pete Green</a:t>
            </a:r>
          </a:p>
          <a:p>
            <a:pPr marL="14287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endParaRPr lang="en-US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1DC950-FD02-58FA-4E28-4621E642E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7587" y="1435396"/>
            <a:ext cx="5534413" cy="5249816"/>
          </a:xfrm>
        </p:spPr>
        <p:txBody>
          <a:bodyPr>
            <a:noAutofit/>
          </a:bodyPr>
          <a:lstStyle/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10:30 Comments by Sheriff Dave Gerber</a:t>
            </a: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10:40 Presentations on Lake Initiatives</a:t>
            </a:r>
          </a:p>
          <a:p>
            <a:pPr marL="9715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Safety – Jake Hintz</a:t>
            </a:r>
          </a:p>
          <a:p>
            <a:pPr marL="9715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Wildlife Management – Bob Montes</a:t>
            </a:r>
          </a:p>
          <a:p>
            <a:pPr marL="971550" lvl="1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Fish Management – Tom Potrykus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10:50 Five-minute break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10:55 GWLPOA Overview – Amy Rodgers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11:00 Election results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11:05 Input from Towns </a:t>
            </a:r>
          </a:p>
          <a:p>
            <a:pPr marL="9715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Whitewater – Jon Tanis</a:t>
            </a:r>
          </a:p>
          <a:p>
            <a:pPr marL="971550" lvl="2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Richmond – Donna Jones	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11:15 Ongoing Discussion/Member Input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11:30 Adjournment</a:t>
            </a: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  <a:tabLst>
                <a:tab pos="914400" algn="l"/>
              </a:tabLst>
            </a:pP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11:30 Brief LMD Meeting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endParaRPr lang="en-US" sz="1600" b="1" dirty="0">
              <a:solidFill>
                <a:srgbClr val="2409E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  <a:tabLst>
                <a:tab pos="914400" algn="l"/>
              </a:tabLs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Vote will be taken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endParaRPr lang="en-US" sz="1600" b="1" dirty="0">
              <a:solidFill>
                <a:srgbClr val="2409E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54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90650" y="545500"/>
            <a:ext cx="9963150" cy="96149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Aquatic Plant Management</a:t>
            </a:r>
            <a:br>
              <a:rPr lang="en-US" b="1" dirty="0"/>
            </a:br>
            <a:r>
              <a:rPr lang="en-US" b="1" dirty="0"/>
              <a:t>2026 </a:t>
            </a:r>
            <a:r>
              <a:rPr lang="en-US" sz="4000" b="1" dirty="0"/>
              <a:t>Weed Harvesting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DBD6082-C497-0A09-59D1-9640CE9ED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50" y="2150390"/>
            <a:ext cx="10332861" cy="3932527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Excellent team</a:t>
            </a:r>
          </a:p>
          <a:p>
            <a:pPr lvl="1"/>
            <a:endParaRPr lang="en-US" sz="800" dirty="0"/>
          </a:p>
          <a:p>
            <a:pPr lvl="1"/>
            <a:r>
              <a:rPr lang="en-US" dirty="0"/>
              <a:t>Safety </a:t>
            </a:r>
          </a:p>
          <a:p>
            <a:pPr lvl="2"/>
            <a:endParaRPr lang="en-US" sz="800" dirty="0"/>
          </a:p>
          <a:p>
            <a:pPr lvl="1"/>
            <a:r>
              <a:rPr lang="en-US" dirty="0"/>
              <a:t>Weeds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800" b="1" dirty="0"/>
          </a:p>
          <a:p>
            <a:pPr lvl="1"/>
            <a:r>
              <a:rPr lang="en-US" dirty="0"/>
              <a:t>Disposal site</a:t>
            </a:r>
          </a:p>
          <a:p>
            <a:pPr lvl="1"/>
            <a:endParaRPr lang="en-US" sz="800" dirty="0"/>
          </a:p>
          <a:p>
            <a:pPr lvl="1"/>
            <a:r>
              <a:rPr lang="en-US" dirty="0"/>
              <a:t>Aquatic Plant Management Plan </a:t>
            </a:r>
          </a:p>
          <a:p>
            <a:pPr lvl="1"/>
            <a:endParaRPr lang="en-US" sz="800" dirty="0"/>
          </a:p>
          <a:p>
            <a:pPr lvl="1"/>
            <a:r>
              <a:rPr lang="en-US" dirty="0"/>
              <a:t>Starry Stonewort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800" b="1" dirty="0">
              <a:solidFill>
                <a:srgbClr val="2409E9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2800" dirty="0"/>
          </a:p>
          <a:p>
            <a:pPr lvl="2"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68923" y="6049108"/>
            <a:ext cx="3784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Carol Ducommun</a:t>
            </a:r>
          </a:p>
        </p:txBody>
      </p:sp>
    </p:spTree>
    <p:extLst>
      <p:ext uri="{BB962C8B-B14F-4D97-AF65-F5344CB8AC3E}">
        <p14:creationId xmlns:p14="http://schemas.microsoft.com/office/powerpoint/2010/main" val="617377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4A074-968A-A446-ABCB-0A5DFC9B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850" y="303028"/>
            <a:ext cx="9715500" cy="9835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Aquatic Plant Management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F5B77-7B1E-4345-9E9C-9C0F2263E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1834" y="1626780"/>
            <a:ext cx="9397924" cy="422157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Every 5 years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Onterra, LLC</a:t>
            </a: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Guided planning process: </a:t>
            </a:r>
          </a:p>
          <a:p>
            <a:pPr lvl="1"/>
            <a:r>
              <a:rPr lang="en-US" sz="2600" dirty="0"/>
              <a:t>Lake Surveys</a:t>
            </a:r>
          </a:p>
          <a:p>
            <a:pPr lvl="1"/>
            <a:r>
              <a:rPr lang="en-US" sz="2600" dirty="0"/>
              <a:t>Kickoff meeting</a:t>
            </a:r>
          </a:p>
          <a:p>
            <a:pPr lvl="1"/>
            <a:r>
              <a:rPr lang="en-US" sz="2600" dirty="0"/>
              <a:t>Planning team</a:t>
            </a:r>
          </a:p>
          <a:p>
            <a:pPr lvl="1"/>
            <a:r>
              <a:rPr lang="en-US" sz="2600" dirty="0"/>
              <a:t>Member survey  </a:t>
            </a:r>
          </a:p>
          <a:p>
            <a:pPr lvl="1"/>
            <a:r>
              <a:rPr lang="en-US" sz="2600" dirty="0"/>
              <a:t>Planning meetings &amp; wrap up</a:t>
            </a:r>
          </a:p>
          <a:p>
            <a:pPr lvl="1"/>
            <a:r>
              <a:rPr lang="en-US" sz="2600" dirty="0"/>
              <a:t>Grants 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dirty="0">
              <a:highlight>
                <a:srgbClr val="FFFF00"/>
              </a:highlight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541D19-E6FA-87F5-98EA-8C5CD2FA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9" y="6329026"/>
            <a:ext cx="5107172" cy="409356"/>
          </a:xfrm>
        </p:spPr>
        <p:txBody>
          <a:bodyPr/>
          <a:lstStyle/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</a:rPr>
              <a:t>Carol Ducommun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931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56A8E-BA31-FDBB-BE7F-778075B7F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1F720-CD47-388C-C1AF-9FAC56918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799" y="365126"/>
            <a:ext cx="9534525" cy="91609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Native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82643-99C6-61E4-2E6E-6178D4A4E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868" y="1632097"/>
            <a:ext cx="7799522" cy="46577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409E9"/>
                </a:solidFill>
              </a:rPr>
              <a:t>Critical for long-term lake health </a:t>
            </a:r>
          </a:p>
          <a:p>
            <a:pPr lvl="1"/>
            <a:r>
              <a:rPr lang="en-US" sz="2800" dirty="0"/>
              <a:t>Water clarity</a:t>
            </a:r>
          </a:p>
          <a:p>
            <a:pPr lvl="1"/>
            <a:r>
              <a:rPr lang="en-US" sz="2800" dirty="0"/>
              <a:t>Stabilize sediments</a:t>
            </a:r>
          </a:p>
          <a:p>
            <a:pPr lvl="1"/>
            <a:r>
              <a:rPr lang="en-US" sz="2800" dirty="0"/>
              <a:t>Fish &amp; wildlife</a:t>
            </a:r>
          </a:p>
          <a:p>
            <a:pPr lvl="1"/>
            <a:r>
              <a:rPr lang="en-US" sz="2800" dirty="0"/>
              <a:t>Compete with invasives </a:t>
            </a:r>
          </a:p>
          <a:p>
            <a:pPr lvl="1"/>
            <a:endParaRPr lang="en-US" sz="900" dirty="0"/>
          </a:p>
          <a:p>
            <a:pPr marL="228600" lvl="1">
              <a:spcBef>
                <a:spcPts val="1000"/>
              </a:spcBef>
            </a:pPr>
            <a:r>
              <a:rPr lang="en-US" sz="2800" dirty="0">
                <a:solidFill>
                  <a:srgbClr val="2409E9"/>
                </a:solidFill>
              </a:rPr>
              <a:t>Invasive aquatic plants</a:t>
            </a:r>
          </a:p>
          <a:p>
            <a:pPr lvl="1"/>
            <a:r>
              <a:rPr lang="en-US" sz="3000" dirty="0"/>
              <a:t>Compete with natives</a:t>
            </a:r>
          </a:p>
          <a:p>
            <a:pPr lvl="1"/>
            <a:r>
              <a:rPr lang="en-US" sz="3000" dirty="0"/>
              <a:t>Dense mats</a:t>
            </a:r>
          </a:p>
          <a:p>
            <a:pPr lvl="1"/>
            <a:r>
              <a:rPr lang="en-US" sz="3000" dirty="0"/>
              <a:t>Reduce biodiversity &amp; water quality</a:t>
            </a:r>
          </a:p>
          <a:p>
            <a:pPr marL="914400" lvl="2" indent="0">
              <a:buNone/>
            </a:pPr>
            <a:endParaRPr lang="en-US" sz="3200" dirty="0"/>
          </a:p>
          <a:p>
            <a:pPr lvl="2"/>
            <a:endParaRPr lang="en-US" sz="2400" dirty="0"/>
          </a:p>
          <a:p>
            <a:pPr lvl="2"/>
            <a:endParaRPr lang="en-US" sz="2400" dirty="0"/>
          </a:p>
          <a:p>
            <a:pPr lvl="2"/>
            <a:endParaRPr lang="en-US" sz="2400" dirty="0"/>
          </a:p>
          <a:p>
            <a:pPr lvl="2"/>
            <a:endParaRPr lang="en-US" sz="2400" dirty="0"/>
          </a:p>
          <a:p>
            <a:pPr lvl="2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2AC3E-0F7D-E0D2-CA45-76EAFC6AB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078" y="6204098"/>
            <a:ext cx="2505741" cy="430617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chemeClr val="tx1"/>
                </a:solidFill>
              </a:rPr>
              <a:t>Carol Ducommun</a:t>
            </a:r>
          </a:p>
        </p:txBody>
      </p:sp>
    </p:spTree>
    <p:extLst>
      <p:ext uri="{BB962C8B-B14F-4D97-AF65-F5344CB8AC3E}">
        <p14:creationId xmlns:p14="http://schemas.microsoft.com/office/powerpoint/2010/main" val="140278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3878E-788B-2D65-B3F2-218A342B0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179" y="365125"/>
            <a:ext cx="8681621" cy="86017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                 </a:t>
            </a:r>
            <a:r>
              <a:rPr lang="en-US" sz="3200" b="1" dirty="0"/>
              <a:t>Aquatic Plant Management </a:t>
            </a:r>
            <a:br>
              <a:rPr lang="en-US" sz="3200" b="1" dirty="0"/>
            </a:br>
            <a:r>
              <a:rPr lang="en-US" sz="3200" b="1" dirty="0"/>
              <a:t>		   Starry Stonewort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0E7BE-B199-A54B-B9D6-659EB31C8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Intercept survey</a:t>
            </a:r>
          </a:p>
          <a:p>
            <a:r>
              <a:rPr lang="en-US" dirty="0"/>
              <a:t>Treatment options</a:t>
            </a:r>
          </a:p>
          <a:p>
            <a:r>
              <a:rPr lang="en-US" dirty="0"/>
              <a:t>Permit &amp; grant applications</a:t>
            </a:r>
          </a:p>
          <a:p>
            <a:r>
              <a:rPr lang="en-US" dirty="0"/>
              <a:t>Operations impact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57813" y="1225296"/>
            <a:ext cx="4925614" cy="541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9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4CD2-F79B-D349-94CF-62C8A8D3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38" y="172819"/>
            <a:ext cx="7271921" cy="10164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Aquatic Plant Management</a:t>
            </a:r>
            <a:br>
              <a:rPr lang="en-US" sz="3600" b="1" dirty="0"/>
            </a:br>
            <a:r>
              <a:rPr lang="en-US" sz="3600" b="1" dirty="0"/>
              <a:t>Herbicide Treatment</a:t>
            </a:r>
            <a:br>
              <a:rPr lang="en-US" sz="3600" b="1" dirty="0"/>
            </a:br>
            <a:endParaRPr lang="en-US" sz="3600" b="1" dirty="0">
              <a:highlight>
                <a:srgbClr val="FFFF00"/>
              </a:highligh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07AA8F-B496-6816-3E87-CEEEF5E5D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ProcellaCOR</a:t>
            </a:r>
            <a:r>
              <a:rPr lang="en-US" dirty="0"/>
              <a:t> </a:t>
            </a:r>
          </a:p>
          <a:p>
            <a:r>
              <a:rPr lang="en-US" dirty="0"/>
              <a:t>Endothall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002879" y="928810"/>
            <a:ext cx="4186237" cy="541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06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2150</Words>
  <Application>Microsoft Office PowerPoint</Application>
  <PresentationFormat>Widescreen</PresentationFormat>
  <Paragraphs>685</Paragraphs>
  <Slides>30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Aptos</vt:lpstr>
      <vt:lpstr>Aptos Display</vt:lpstr>
      <vt:lpstr>Aptos Narrow</vt:lpstr>
      <vt:lpstr>Arial</vt:lpstr>
      <vt:lpstr>Calibri</vt:lpstr>
      <vt:lpstr>Wingdings</vt:lpstr>
      <vt:lpstr>Office Theme</vt:lpstr>
      <vt:lpstr>Whitewater-Rice Lakes Management District</vt:lpstr>
      <vt:lpstr>Agenda</vt:lpstr>
      <vt:lpstr>Whitewater-Rice Lake Management District</vt:lpstr>
      <vt:lpstr>Agenda</vt:lpstr>
      <vt:lpstr>Aquatic Plant Management 2026 Weed Harvesting</vt:lpstr>
      <vt:lpstr>Aquatic Plant Management Plan</vt:lpstr>
      <vt:lpstr>Native Plants</vt:lpstr>
      <vt:lpstr>                 Aquatic Plant Management       Starry Stonewort</vt:lpstr>
      <vt:lpstr>Aquatic Plant Management Herbicide Treatment </vt:lpstr>
      <vt:lpstr>  Aquatic Plant Management       2027 Initiatives </vt:lpstr>
      <vt:lpstr>                    Whitewater &amp; Rice Lakes   Aquatic Plant Management Plans</vt:lpstr>
      <vt:lpstr>  Pending DNR Rule Changes    </vt:lpstr>
      <vt:lpstr>Bog Harvesting</vt:lpstr>
      <vt:lpstr> District Storage Building</vt:lpstr>
      <vt:lpstr>          District Storage Building</vt:lpstr>
      <vt:lpstr>                          District Storage Building                          </vt:lpstr>
      <vt:lpstr>2026 Whitewater-Rice Lakes  Capital Equipment Inventory</vt:lpstr>
      <vt:lpstr>            2026 Financials</vt:lpstr>
      <vt:lpstr>       2026 Projected       Operating Expenses</vt:lpstr>
      <vt:lpstr>Five-Year Capital Plan (2027 per mailing)</vt:lpstr>
      <vt:lpstr>Five-Year Capital Plan  with Updates for Membership Approval </vt:lpstr>
      <vt:lpstr>            2027 Financials</vt:lpstr>
      <vt:lpstr>  2027 Projected Operating Expenses</vt:lpstr>
      <vt:lpstr>Financial Examination Report </vt:lpstr>
      <vt:lpstr>Introduction of Candidates for Two 3-Year Terms and Voting</vt:lpstr>
      <vt:lpstr>Comments by Sheriff Dave Gerber</vt:lpstr>
      <vt:lpstr>Wildlife Management</vt:lpstr>
      <vt:lpstr>  Fish Management </vt:lpstr>
      <vt:lpstr>  Whitewater-Rice Lakes Management District  2025 Annual Meeting   </vt:lpstr>
      <vt:lpstr>  Whitewater-Rice Lakes Management District  2026 Annual Meeting Continues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Carol Ducommun</cp:lastModifiedBy>
  <cp:revision>3</cp:revision>
  <cp:lastPrinted>2026-08-22T11:14:38Z</cp:lastPrinted>
  <dcterms:created xsi:type="dcterms:W3CDTF">1900-01-01T08:00:00Z</dcterms:created>
  <dcterms:modified xsi:type="dcterms:W3CDTF">2026-08-29T11:36:02Z</dcterms:modified>
</cp:coreProperties>
</file>